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2" r:id="rId2"/>
    <p:sldId id="320" r:id="rId3"/>
    <p:sldId id="309" r:id="rId4"/>
    <p:sldId id="312" r:id="rId5"/>
    <p:sldId id="302" r:id="rId6"/>
    <p:sldId id="321" r:id="rId7"/>
    <p:sldId id="311" r:id="rId8"/>
    <p:sldId id="319" r:id="rId9"/>
    <p:sldId id="310" r:id="rId10"/>
    <p:sldId id="295" r:id="rId11"/>
    <p:sldId id="297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B35"/>
    <a:srgbClr val="D7EEFD"/>
    <a:srgbClr val="B7DEF7"/>
    <a:srgbClr val="E2E5EC"/>
    <a:srgbClr val="5BAEE2"/>
    <a:srgbClr val="FDF083"/>
    <a:srgbClr val="5BADE1"/>
    <a:srgbClr val="A5A6AC"/>
    <a:srgbClr val="5DADE0"/>
    <a:srgbClr val="481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0" autoAdjust="0"/>
  </p:normalViewPr>
  <p:slideViewPr>
    <p:cSldViewPr>
      <p:cViewPr>
        <p:scale>
          <a:sx n="81" d="100"/>
          <a:sy n="81" d="100"/>
        </p:scale>
        <p:origin x="-104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88;&#1077;&#1079;&#1077;&#1085;&#1090;&#1072;&#1094;&#1080;&#1103;%20&#1040;&#1089;&#1089;&#1094;&#1080;&#1072;&#1094;&#1080;&#1080;\JKX%20share%20pri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06518156242582E-3"/>
          <c:y val="1.4022011022344317E-3"/>
          <c:w val="0.96176951588220738"/>
          <c:h val="0.6672368895038598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УГД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Видобуток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F1-4A86-AE90-15000113354C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Незалежні + УН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Видобуток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3448192"/>
        <c:axId val="61905920"/>
      </c:barChart>
      <c:catAx>
        <c:axId val="43448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1905920"/>
        <c:crosses val="autoZero"/>
        <c:auto val="1"/>
        <c:lblAlgn val="ctr"/>
        <c:lblOffset val="100"/>
        <c:noMultiLvlLbl val="0"/>
      </c:catAx>
      <c:valAx>
        <c:axId val="6190592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4344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3009101682304733"/>
          <c:w val="1"/>
          <c:h val="0.21111921907666834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06518156242582E-3"/>
          <c:y val="1.4022011022344317E-3"/>
          <c:w val="0.80045283066800532"/>
          <c:h val="0.6672368895038598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УГД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Видобуток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F1-4A86-AE90-15000113354C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Незалежні + УН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Видобуток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4094848"/>
        <c:axId val="74104832"/>
      </c:barChart>
      <c:catAx>
        <c:axId val="74094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74104832"/>
        <c:crosses val="autoZero"/>
        <c:auto val="1"/>
        <c:lblAlgn val="ctr"/>
        <c:lblOffset val="100"/>
        <c:noMultiLvlLbl val="0"/>
      </c:catAx>
      <c:valAx>
        <c:axId val="7410483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7409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427812985318461"/>
          <c:w val="1"/>
          <c:h val="0.14937288291844639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Зростання</c:v>
                </c:pt>
              </c:strCache>
            </c:strRef>
          </c:tx>
          <c:spPr>
            <a:ln w="44450" cap="rnd">
              <a:solidFill>
                <a:srgbClr val="5BAEE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5BAEE2"/>
              </a:solidFill>
              <a:ln w="12700">
                <a:solidFill>
                  <a:srgbClr val="B7DEF7"/>
                </a:solidFill>
              </a:ln>
              <a:effectLst/>
            </c:spPr>
          </c:marker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19.715</c:v>
                </c:pt>
                <c:pt idx="1">
                  <c:v>20.668000000000003</c:v>
                </c:pt>
                <c:pt idx="2">
                  <c:v>23.169999999999987</c:v>
                </c:pt>
                <c:pt idx="3">
                  <c:v>25.799499999999973</c:v>
                </c:pt>
                <c:pt idx="4">
                  <c:v>27.532149999999973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A5-4D88-87A9-3770DE6463E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Стагнація</c:v>
                </c:pt>
              </c:strCache>
            </c:strRef>
          </c:tx>
          <c:spPr>
            <a:ln w="44450" cap="rnd">
              <a:solidFill>
                <a:srgbClr val="E2E5EC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E2E5EC"/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19.284999999999989</c:v>
                </c:pt>
                <c:pt idx="1">
                  <c:v>19</c:v>
                </c:pt>
                <c:pt idx="2">
                  <c:v>19.018999999999988</c:v>
                </c:pt>
                <c:pt idx="3">
                  <c:v>19.5045</c:v>
                </c:pt>
                <c:pt idx="4">
                  <c:v>19.377150000000018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DA5-4D88-87A9-3770DE6463E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Падіння</c:v>
                </c:pt>
              </c:strCache>
            </c:strRef>
          </c:tx>
          <c:spPr>
            <a:ln w="41275" cap="rnd">
              <a:solidFill>
                <a:srgbClr val="FEEB3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EEB35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18.545000000000002</c:v>
                </c:pt>
                <c:pt idx="1">
                  <c:v>16.148</c:v>
                </c:pt>
                <c:pt idx="2">
                  <c:v>14.757</c:v>
                </c:pt>
                <c:pt idx="3">
                  <c:v>13.419500000000006</c:v>
                </c:pt>
                <c:pt idx="4">
                  <c:v>12.144149999999998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DA5-4D88-87A9-3770DE646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291072"/>
        <c:axId val="74293248"/>
      </c:lineChart>
      <c:catAx>
        <c:axId val="742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293248"/>
        <c:crosses val="autoZero"/>
        <c:auto val="1"/>
        <c:lblAlgn val="ctr"/>
        <c:lblOffset val="100"/>
        <c:noMultiLvlLbl val="0"/>
      </c:catAx>
      <c:valAx>
        <c:axId val="74293248"/>
        <c:scaling>
          <c:orientation val="minMax"/>
          <c:max val="33"/>
          <c:min val="10"/>
        </c:scaling>
        <c:delete val="1"/>
        <c:axPos val="l"/>
        <c:numFmt formatCode="#,##0" sourceLinked="0"/>
        <c:majorTickMark val="out"/>
        <c:minorTickMark val="none"/>
        <c:tickLblPos val="none"/>
        <c:crossAx val="742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9.6709161944969188E-2"/>
          <c:y val="0.78682442847445844"/>
          <c:w val="0.42060835833055588"/>
          <c:h val="9.0879273583604717E-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4499693793318"/>
          <c:y val="4.4092323075214004E-2"/>
          <c:w val="0.55966487857465363"/>
          <c:h val="0.85055602898465199"/>
        </c:manualLayout>
      </c:layout>
      <c:area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Поточний видобуток</c:v>
                </c:pt>
              </c:strCache>
            </c:strRef>
          </c:tx>
          <c:spPr>
            <a:solidFill>
              <a:srgbClr val="5BAEE2"/>
            </a:solidFill>
            <a:ln w="12700">
              <a:solidFill>
                <a:schemeClr val="bg1">
                  <a:lumMod val="95000"/>
                </a:schemeClr>
              </a:solidFill>
            </a:ln>
            <a:effectLst/>
          </c:spPr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14.525</c:v>
                </c:pt>
                <c:pt idx="1">
                  <c:v>12.658000000000001</c:v>
                </c:pt>
                <c:pt idx="2">
                  <c:v>11.722</c:v>
                </c:pt>
                <c:pt idx="3">
                  <c:v>10.786</c:v>
                </c:pt>
                <c:pt idx="4">
                  <c:v>9.8500000000000068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01-416B-A2B5-E955D4E5E14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Додатковий видобуток з існуючих проектів</c:v>
                </c:pt>
              </c:strCache>
            </c:strRef>
          </c:tx>
          <c:spPr>
            <a:solidFill>
              <a:srgbClr val="E2E5EC"/>
            </a:solidFill>
            <a:ln w="12700">
              <a:solidFill>
                <a:schemeClr val="bg1">
                  <a:lumMod val="95000"/>
                </a:schemeClr>
              </a:solidFill>
            </a:ln>
            <a:effectLst/>
          </c:spPr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0</c:v>
                </c:pt>
                <c:pt idx="1">
                  <c:v>1.02</c:v>
                </c:pt>
                <c:pt idx="2">
                  <c:v>2.1419999999999999</c:v>
                </c:pt>
                <c:pt idx="3">
                  <c:v>3.2949999999999999</c:v>
                </c:pt>
                <c:pt idx="4">
                  <c:v>4.4430000000000014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01-416B-A2B5-E955D4E5E14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Видобуток з нових проектів</c:v>
                </c:pt>
              </c:strCache>
            </c:strRef>
          </c:tx>
          <c:spPr>
            <a:solidFill>
              <a:srgbClr val="B7DEF7"/>
            </a:solidFill>
            <a:ln w="12700">
              <a:solidFill>
                <a:schemeClr val="bg1">
                  <a:lumMod val="95000"/>
                </a:schemeClr>
              </a:solidFill>
            </a:ln>
            <a:effectLst/>
          </c:spPr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0</c:v>
                </c:pt>
                <c:pt idx="1">
                  <c:v>0.88000000000000012</c:v>
                </c:pt>
                <c:pt idx="2">
                  <c:v>1.4209999999999989</c:v>
                </c:pt>
                <c:pt idx="3">
                  <c:v>1.9750000000000001</c:v>
                </c:pt>
                <c:pt idx="4">
                  <c:v>2.3449999999999998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01-416B-A2B5-E955D4E5E14F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Нетрадиційний газ</c:v>
                </c:pt>
              </c:strCache>
            </c:strRef>
          </c:tx>
          <c:spPr>
            <a:solidFill>
              <a:srgbClr val="FDF083"/>
            </a:solidFill>
            <a:ln w="12700">
              <a:solidFill>
                <a:schemeClr val="bg1">
                  <a:lumMod val="95000"/>
                </a:schemeClr>
              </a:solidFill>
            </a:ln>
            <a:effectLst/>
          </c:spPr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0</c:v>
                </c:pt>
                <c:pt idx="1">
                  <c:v>0.22</c:v>
                </c:pt>
                <c:pt idx="2">
                  <c:v>1.24</c:v>
                </c:pt>
                <c:pt idx="3">
                  <c:v>2.3099999999999987</c:v>
                </c:pt>
                <c:pt idx="4">
                  <c:v>3.27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01-416B-A2B5-E955D4E5E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159552"/>
        <c:axId val="89161088"/>
      </c:areaChart>
      <c:catAx>
        <c:axId val="89159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lektra Light Pro" panose="02000503030000020004"/>
                <a:ea typeface="+mn-ea"/>
                <a:cs typeface="+mn-cs"/>
              </a:defRPr>
            </a:pPr>
            <a:endParaRPr lang="ru-RU"/>
          </a:p>
        </c:txPr>
        <c:crossAx val="89161088"/>
        <c:crosses val="autoZero"/>
        <c:auto val="1"/>
        <c:lblAlgn val="ctr"/>
        <c:lblOffset val="100"/>
        <c:noMultiLvlLbl val="0"/>
      </c:catAx>
      <c:valAx>
        <c:axId val="8916108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lektra Light Pro" panose="02000503030000020004"/>
                <a:ea typeface="+mn-ea"/>
                <a:cs typeface="+mn-cs"/>
              </a:defRPr>
            </a:pPr>
            <a:endParaRPr lang="ru-RU"/>
          </a:p>
        </c:txPr>
        <c:crossAx val="89159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5418389546716"/>
          <c:y val="0.11166571265976157"/>
          <c:w val="0.28368204613275738"/>
          <c:h val="0.785899266002722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800">
          <a:latin typeface="Elektra Light Pro" panose="02000503030000020004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4499693793318"/>
          <c:y val="4.4092323075214004E-2"/>
          <c:w val="0.5583436283054386"/>
          <c:h val="0.85055602898465199"/>
        </c:manualLayout>
      </c:layout>
      <c:area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Поточний видобуток</c:v>
                </c:pt>
              </c:strCache>
            </c:strRef>
          </c:tx>
          <c:spPr>
            <a:solidFill>
              <a:srgbClr val="5BAEE2"/>
            </a:solidFill>
            <a:ln w="12700">
              <a:solidFill>
                <a:schemeClr val="bg1">
                  <a:lumMod val="95000"/>
                </a:schemeClr>
              </a:solidFill>
            </a:ln>
            <a:effectLst/>
          </c:spPr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2.52</c:v>
                </c:pt>
                <c:pt idx="1">
                  <c:v>2.14</c:v>
                </c:pt>
                <c:pt idx="2">
                  <c:v>1.82</c:v>
                </c:pt>
                <c:pt idx="3">
                  <c:v>1.54</c:v>
                </c:pt>
                <c:pt idx="4">
                  <c:v>1.31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26-48FF-87D7-25E7E563095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Додатковий видобуток з існуючих проектів</c:v>
                </c:pt>
              </c:strCache>
            </c:strRef>
          </c:tx>
          <c:spPr>
            <a:solidFill>
              <a:srgbClr val="E2E5EC"/>
            </a:solidFill>
            <a:ln w="12700">
              <a:solidFill>
                <a:schemeClr val="bg1">
                  <a:lumMod val="95000"/>
                </a:schemeClr>
              </a:solidFill>
            </a:ln>
            <a:effectLst/>
          </c:spPr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0.74000000000000055</c:v>
                </c:pt>
                <c:pt idx="1">
                  <c:v>1.44</c:v>
                </c:pt>
                <c:pt idx="2">
                  <c:v>2.12</c:v>
                </c:pt>
                <c:pt idx="3">
                  <c:v>2.9</c:v>
                </c:pt>
                <c:pt idx="4">
                  <c:v>3.15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26-48FF-87D7-25E7E563095B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Видобуток з нових проектів</c:v>
                </c:pt>
              </c:strCache>
            </c:strRef>
          </c:tx>
          <c:spPr>
            <a:solidFill>
              <a:srgbClr val="B7DEF7"/>
            </a:solidFill>
            <a:ln w="12700">
              <a:solidFill>
                <a:schemeClr val="bg1">
                  <a:lumMod val="95000"/>
                </a:schemeClr>
              </a:solidFill>
            </a:ln>
            <a:effectLst/>
          </c:spPr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0.43000000000000027</c:v>
                </c:pt>
                <c:pt idx="1">
                  <c:v>0.86000000000000054</c:v>
                </c:pt>
                <c:pt idx="2">
                  <c:v>1.29</c:v>
                </c:pt>
                <c:pt idx="3">
                  <c:v>1.72</c:v>
                </c:pt>
                <c:pt idx="4">
                  <c:v>2.15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26-48FF-87D7-25E7E563095B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Нетрадиційний газ</c:v>
                </c:pt>
              </c:strCache>
            </c:strRef>
          </c:tx>
          <c:spPr>
            <a:solidFill>
              <a:srgbClr val="FDF083"/>
            </a:solidFill>
            <a:ln w="12700">
              <a:solidFill>
                <a:schemeClr val="bg1">
                  <a:lumMod val="95000"/>
                </a:schemeClr>
              </a:solidFill>
            </a:ln>
            <a:effectLst/>
          </c:spPr>
          <c:cat>
            <c:strRef>
              <c:f>Лист1!$B$1:$F$1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0.29000000000000026</c:v>
                </c:pt>
                <c:pt idx="4">
                  <c:v>0.39000000000000035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26-48FF-87D7-25E7E5630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14432"/>
        <c:axId val="45724416"/>
      </c:areaChart>
      <c:catAx>
        <c:axId val="4571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lektra Light Pro" panose="02000503030000020004"/>
                <a:ea typeface="+mn-ea"/>
                <a:cs typeface="+mn-cs"/>
              </a:defRPr>
            </a:pPr>
            <a:endParaRPr lang="ru-RU"/>
          </a:p>
        </c:txPr>
        <c:crossAx val="45724416"/>
        <c:crosses val="autoZero"/>
        <c:auto val="1"/>
        <c:lblAlgn val="ctr"/>
        <c:lblOffset val="100"/>
        <c:noMultiLvlLbl val="0"/>
      </c:catAx>
      <c:valAx>
        <c:axId val="45724416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lektra Light Pro" panose="02000503030000020004"/>
                <a:ea typeface="+mn-ea"/>
                <a:cs typeface="+mn-cs"/>
              </a:defRPr>
            </a:pPr>
            <a:endParaRPr lang="ru-RU"/>
          </a:p>
        </c:txPr>
        <c:crossAx val="45714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800">
          <a:latin typeface="Elektra Light Pro" panose="02000503030000020004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39743502733328E-2"/>
          <c:y val="2.8124999999999987E-2"/>
          <c:w val="0.96176951588220738"/>
          <c:h val="0.748295281582952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% ставка 2014</c:v>
                </c:pt>
              </c:strCache>
            </c:strRef>
          </c:tx>
          <c:spPr>
            <a:solidFill>
              <a:srgbClr val="B7DEF7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Польща</c:v>
                </c:pt>
                <c:pt idx="1">
                  <c:v>Франція</c:v>
                </c:pt>
                <c:pt idx="2">
                  <c:v>Болгарія</c:v>
                </c:pt>
                <c:pt idx="3">
                  <c:v>Литва</c:v>
                </c:pt>
                <c:pt idx="4">
                  <c:v>Турція</c:v>
                </c:pt>
                <c:pt idx="5">
                  <c:v>Румунія</c:v>
                </c:pt>
                <c:pt idx="6">
                  <c:v>Іспанія</c:v>
                </c:pt>
                <c:pt idx="7">
                  <c:v>Нідерл. (малі)</c:v>
                </c:pt>
                <c:pt idx="8">
                  <c:v>Ірландія</c:v>
                </c:pt>
                <c:pt idx="9">
                  <c:v>Чехія</c:v>
                </c:pt>
                <c:pt idx="10">
                  <c:v>Великобрит.</c:v>
                </c:pt>
                <c:pt idx="11">
                  <c:v>Хорватія</c:v>
                </c:pt>
                <c:pt idx="12">
                  <c:v>Італія</c:v>
                </c:pt>
                <c:pt idx="13">
                  <c:v>Норвегія</c:v>
                </c:pt>
                <c:pt idx="14">
                  <c:v>Угорщина</c:v>
                </c:pt>
                <c:pt idx="15">
                  <c:v>Гронінген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0.70000000000000062</c:v>
                </c:pt>
                <c:pt idx="1">
                  <c:v>6.6</c:v>
                </c:pt>
                <c:pt idx="2">
                  <c:v>7.7</c:v>
                </c:pt>
                <c:pt idx="3">
                  <c:v>9.9</c:v>
                </c:pt>
                <c:pt idx="4">
                  <c:v>12.5</c:v>
                </c:pt>
                <c:pt idx="5">
                  <c:v>15</c:v>
                </c:pt>
                <c:pt idx="6">
                  <c:v>2.2000000000000002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5</c:v>
                </c:pt>
                <c:pt idx="10">
                  <c:v>6</c:v>
                </c:pt>
                <c:pt idx="11">
                  <c:v>10</c:v>
                </c:pt>
                <c:pt idx="12">
                  <c:v>11.7</c:v>
                </c:pt>
                <c:pt idx="13">
                  <c:v>18.8</c:v>
                </c:pt>
                <c:pt idx="14">
                  <c:v>22.9</c:v>
                </c:pt>
                <c:pt idx="15">
                  <c:v>69.900000000000006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0-489B-BAB1-C6313F680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5758336"/>
        <c:axId val="45759872"/>
      </c:barChart>
      <c:catAx>
        <c:axId val="4575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100"/>
            </a:pPr>
            <a:endParaRPr lang="ru-RU"/>
          </a:p>
        </c:txPr>
        <c:crossAx val="45759872"/>
        <c:crosses val="autoZero"/>
        <c:auto val="1"/>
        <c:lblAlgn val="ctr"/>
        <c:lblOffset val="100"/>
        <c:noMultiLvlLbl val="0"/>
      </c:catAx>
      <c:valAx>
        <c:axId val="45759872"/>
        <c:scaling>
          <c:orientation val="minMax"/>
          <c:max val="75"/>
        </c:scaling>
        <c:delete val="1"/>
        <c:axPos val="l"/>
        <c:numFmt formatCode="#,##0.0" sourceLinked="1"/>
        <c:majorTickMark val="out"/>
        <c:minorTickMark val="none"/>
        <c:tickLblPos val="none"/>
        <c:crossAx val="4575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0853764786353"/>
          <c:y val="5.3158295281582946E-2"/>
          <c:w val="0.79578292470427259"/>
          <c:h val="0.740715753424658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% ставка 2014-215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Украіна 
(&gt;5 км)</c:v>
                </c:pt>
                <c:pt idx="1">
                  <c:v>Украіна 
(&lt;5 км)</c:v>
                </c:pt>
                <c:pt idx="2">
                  <c:v>Украіна 
(держ.)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55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78-44B4-81DA-3BD566FF274D}"/>
            </c:ext>
          </c:extLst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% ставка 2016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Украіна 
(&gt;5 км)</c:v>
                </c:pt>
                <c:pt idx="1">
                  <c:v>Украіна 
(&lt;5 км)</c:v>
                </c:pt>
                <c:pt idx="2">
                  <c:v>Украіна 
(держ.)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29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78-44B4-81DA-3BD566FF2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6257280"/>
        <c:axId val="46258816"/>
      </c:barChart>
      <c:catAx>
        <c:axId val="4625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58816"/>
        <c:crosses val="autoZero"/>
        <c:auto val="1"/>
        <c:lblAlgn val="ctr"/>
        <c:lblOffset val="100"/>
        <c:noMultiLvlLbl val="0"/>
      </c:catAx>
      <c:valAx>
        <c:axId val="46258816"/>
        <c:scaling>
          <c:orientation val="minMax"/>
          <c:max val="75"/>
        </c:scaling>
        <c:delete val="1"/>
        <c:axPos val="l"/>
        <c:numFmt formatCode="General" sourceLinked="1"/>
        <c:majorTickMark val="out"/>
        <c:minorTickMark val="none"/>
        <c:tickLblPos val="none"/>
        <c:crossAx val="4625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39743502733328E-2"/>
          <c:y val="2.8124999999999987E-2"/>
          <c:w val="0.96176951588220738"/>
          <c:h val="0.7482952815829527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CAPEX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&lt; 3500м,
0.5 млрд куб</c:v>
                </c:pt>
                <c:pt idx="1">
                  <c:v>&lt; 3500м,
2.8 млрд куб</c:v>
                </c:pt>
                <c:pt idx="2">
                  <c:v>&lt; 5000м,
0.5 млрд куб</c:v>
                </c:pt>
                <c:pt idx="3">
                  <c:v>&lt; 5000м,
2.8 млрд куб</c:v>
                </c:pt>
                <c:pt idx="4">
                  <c:v>&gt; 5000м,
2.8 млрд куб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105</c:v>
                </c:pt>
                <c:pt idx="1">
                  <c:v>87</c:v>
                </c:pt>
                <c:pt idx="2">
                  <c:v>127</c:v>
                </c:pt>
                <c:pt idx="3">
                  <c:v>111</c:v>
                </c:pt>
                <c:pt idx="4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F1-4A86-AE90-15000113354C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OPEX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&lt; 3500м,
0.5 млрд куб</c:v>
                </c:pt>
                <c:pt idx="1">
                  <c:v>&lt; 3500м,
2.8 млрд куб</c:v>
                </c:pt>
                <c:pt idx="2">
                  <c:v>&lt; 5000м,
0.5 млрд куб</c:v>
                </c:pt>
                <c:pt idx="3">
                  <c:v>&lt; 5000м,
2.8 млрд куб</c:v>
                </c:pt>
                <c:pt idx="4">
                  <c:v>&gt; 5000м,
2.8 млрд куб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</c:v>
                </c:pt>
                <c:pt idx="1">
                  <c:v>31</c:v>
                </c:pt>
                <c:pt idx="2">
                  <c:v>46</c:v>
                </c:pt>
                <c:pt idx="3">
                  <c:v>39</c:v>
                </c:pt>
                <c:pt idx="4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F1-4A86-AE90-1500011335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Мінімальна дохідність на капітал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9534801298228951E-3"/>
                  <c:y val="-1.2265281623421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&lt; 3500м,
0.5 млрд куб</c:v>
                </c:pt>
                <c:pt idx="1">
                  <c:v>&lt; 3500м,
2.8 млрд куб</c:v>
                </c:pt>
                <c:pt idx="2">
                  <c:v>&lt; 5000м,
0.5 млрд куб</c:v>
                </c:pt>
                <c:pt idx="3">
                  <c:v>&lt; 5000м,
2.8 млрд куб</c:v>
                </c:pt>
                <c:pt idx="4">
                  <c:v>&gt; 5000м,
2.8 млрд куб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21</c:v>
                </c:pt>
                <c:pt idx="1">
                  <c:v>17.400000000000002</c:v>
                </c:pt>
                <c:pt idx="2">
                  <c:v>25.400000000000002</c:v>
                </c:pt>
                <c:pt idx="3">
                  <c:v>22.200000000000003</c:v>
                </c:pt>
                <c:pt idx="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F1-4A86-AE90-15000113354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Рента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5.4146510208313632E-17"/>
                  <c:y val="7.3591689740526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20-47A0-9E00-DD7E77D70364}"/>
                </c:ext>
              </c:extLst>
            </c:dLbl>
            <c:dLbl>
              <c:idx val="5"/>
              <c:layout>
                <c:manualLayout>
                  <c:x val="-1.0829302041662724E-16"/>
                  <c:y val="2.4530563246842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B3-4B70-9BCC-00A3425DBF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&lt; 3500м,
0.5 млрд куб</c:v>
                </c:pt>
                <c:pt idx="1">
                  <c:v>&lt; 3500м,
2.8 млрд куб</c:v>
                </c:pt>
                <c:pt idx="2">
                  <c:v>&lt; 5000м,
0.5 млрд куб</c:v>
                </c:pt>
                <c:pt idx="3">
                  <c:v>&lt; 5000м,
2.8 млрд куб</c:v>
                </c:pt>
                <c:pt idx="4">
                  <c:v>&gt; 5000м,
2.8 млрд куб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52.20000000000001</c:v>
                </c:pt>
                <c:pt idx="1">
                  <c:v>52.20000000000001</c:v>
                </c:pt>
                <c:pt idx="2">
                  <c:v>52.20000000000001</c:v>
                </c:pt>
                <c:pt idx="3">
                  <c:v>52.20000000000001</c:v>
                </c:pt>
                <c:pt idx="4">
                  <c:v>25.200000000000003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F1-4A86-AE90-150001133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5476224"/>
        <c:axId val="125494400"/>
      </c:barChart>
      <c:catAx>
        <c:axId val="12547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/>
            </a:pPr>
            <a:endParaRPr lang="ru-RU"/>
          </a:p>
        </c:txPr>
        <c:crossAx val="125494400"/>
        <c:crosses val="autoZero"/>
        <c:auto val="1"/>
        <c:lblAlgn val="ctr"/>
        <c:lblOffset val="100"/>
        <c:noMultiLvlLbl val="0"/>
      </c:catAx>
      <c:valAx>
        <c:axId val="125494400"/>
        <c:scaling>
          <c:orientation val="minMax"/>
          <c:max val="450"/>
        </c:scaling>
        <c:delete val="0"/>
        <c:axPos val="l"/>
        <c:numFmt formatCode="#,##0" sourceLinked="0"/>
        <c:majorTickMark val="out"/>
        <c:minorTickMark val="none"/>
        <c:tickLblPos val="nextTo"/>
        <c:crossAx val="12547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28836756734664"/>
          <c:y val="0.91045475221716698"/>
          <c:w val="0.64422552774271324"/>
          <c:h val="5.0296346587885565E-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5.0925925925925986E-2"/>
          <c:w val="0.91675240594925556"/>
          <c:h val="0.8416746864975228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821696"/>
        <c:axId val="61823616"/>
      </c:lineChart>
      <c:dateAx>
        <c:axId val="61821696"/>
        <c:scaling>
          <c:orientation val="minMax"/>
        </c:scaling>
        <c:delete val="0"/>
        <c:axPos val="b"/>
        <c:numFmt formatCode="mm\.yy;@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823616"/>
        <c:crosses val="autoZero"/>
        <c:auto val="0"/>
        <c:lblOffset val="100"/>
        <c:baseTimeUnit val="days"/>
        <c:majorUnit val="3"/>
        <c:majorTimeUnit val="months"/>
      </c:dateAx>
      <c:valAx>
        <c:axId val="61823616"/>
        <c:scaling>
          <c:orientation val="minMax"/>
          <c:min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82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60F2A-2989-0B4E-8595-BA693DE5321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B59D4-62AF-A248-BAF7-D6B1F936D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91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A8040-18D8-4065-9C30-5FB05FD2BF2B}" type="datetimeFigureOut">
              <a:rPr lang="uk-UA" smtClean="0"/>
              <a:pPr/>
              <a:t>30.05.2016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915D3-14FC-4A98-892B-C12E3191360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7709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915D3-14FC-4A98-892B-C12E31913602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9638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915D3-14FC-4A98-892B-C12E31913602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66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915D3-14FC-4A98-892B-C12E31913602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503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915D3-14FC-4A98-892B-C12E31913602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533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915D3-14FC-4A98-892B-C12E31913602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281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915D3-14FC-4A98-892B-C12E31913602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23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915D3-14FC-4A98-892B-C12E31913602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7474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915D3-14FC-4A98-892B-C12E31913602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260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915D3-14FC-4A98-892B-C12E31913602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530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915D3-14FC-4A98-892B-C12E31913602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8804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915D3-14FC-4A98-892B-C12E31913602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156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16854"/>
            <a:ext cx="7772400" cy="1171703"/>
          </a:xfrm>
        </p:spPr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608" y="3895328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подзаголовка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1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9144000" cy="1412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48930" y="1614241"/>
            <a:ext cx="2790156" cy="8066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05264"/>
            <a:ext cx="959024" cy="970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15616" y="6309320"/>
            <a:ext cx="684076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659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6032641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22301"/>
          <a:stretch/>
        </p:blipFill>
        <p:spPr>
          <a:xfrm>
            <a:off x="936104" y="6358595"/>
            <a:ext cx="7380312" cy="487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6" y="188640"/>
            <a:ext cx="1819616" cy="526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64704"/>
            <a:ext cx="2014728" cy="47853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07504" y="760984"/>
            <a:ext cx="8928992" cy="3720"/>
          </a:xfrm>
          <a:prstGeom prst="line">
            <a:avLst/>
          </a:prstGeom>
          <a:ln>
            <a:solidFill>
              <a:srgbClr val="5DADE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440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dirty="0" err="1" smtClean="0"/>
              <a:t>Образец</a:t>
            </a:r>
            <a:r>
              <a:rPr lang="uk-UA" dirty="0" smtClean="0"/>
              <a:t>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43240"/>
            <a:ext cx="8229600" cy="4882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err="1" smtClean="0"/>
              <a:t>Образец</a:t>
            </a:r>
            <a:r>
              <a:rPr lang="uk-UA" dirty="0" smtClean="0"/>
              <a:t> </a:t>
            </a:r>
            <a:r>
              <a:rPr lang="uk-UA" dirty="0" err="1" smtClean="0"/>
              <a:t>текста</a:t>
            </a:r>
            <a:endParaRPr lang="uk-UA" dirty="0" smtClean="0"/>
          </a:p>
          <a:p>
            <a:pPr lvl="1"/>
            <a:r>
              <a:rPr lang="uk-UA" dirty="0" err="1" smtClean="0"/>
              <a:t>Второй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2"/>
            <a:r>
              <a:rPr lang="uk-UA" dirty="0" err="1" smtClean="0"/>
              <a:t>Третий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3"/>
            <a:r>
              <a:rPr lang="uk-UA" dirty="0" err="1" smtClean="0"/>
              <a:t>Четвертый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 smtClean="0"/>
          </a:p>
          <a:p>
            <a:pPr lvl="4"/>
            <a:r>
              <a:rPr lang="uk-UA" dirty="0" err="1" smtClean="0"/>
              <a:t>Пятый</a:t>
            </a:r>
            <a:r>
              <a:rPr lang="uk-UA" dirty="0" smtClean="0"/>
              <a:t> </a:t>
            </a:r>
            <a:r>
              <a:rPr lang="uk-UA" dirty="0" err="1" smtClean="0"/>
              <a:t>уровень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0836" y="6439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3.png"/><Relationship Id="rId10" Type="http://schemas.openxmlformats.org/officeDocument/2006/relationships/image" Target="../media/image32.jpeg"/><Relationship Id="rId4" Type="http://schemas.openxmlformats.org/officeDocument/2006/relationships/chart" Target="../charts/chart9.xml"/><Relationship Id="rId9" Type="http://schemas.openxmlformats.org/officeDocument/2006/relationships/image" Target="../media/image31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2.png"/><Relationship Id="rId18" Type="http://schemas.openxmlformats.org/officeDocument/2006/relationships/chart" Target="../charts/chart1.xml"/><Relationship Id="rId3" Type="http://schemas.openxmlformats.org/officeDocument/2006/relationships/tags" Target="../tags/tag4.xml"/><Relationship Id="rId21" Type="http://schemas.openxmlformats.org/officeDocument/2006/relationships/image" Target="../media/image17.jpeg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tags" Target="../tags/tag3.xml"/><Relationship Id="rId16" Type="http://schemas.openxmlformats.org/officeDocument/2006/relationships/image" Target="../media/image15.jpeg"/><Relationship Id="rId20" Type="http://schemas.openxmlformats.org/officeDocument/2006/relationships/chart" Target="../charts/chart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image" Target="../media/image1.emf"/><Relationship Id="rId5" Type="http://schemas.openxmlformats.org/officeDocument/2006/relationships/tags" Target="../tags/tag6.xml"/><Relationship Id="rId15" Type="http://schemas.openxmlformats.org/officeDocument/2006/relationships/image" Target="../media/image14.gif"/><Relationship Id="rId10" Type="http://schemas.openxmlformats.org/officeDocument/2006/relationships/oleObject" Target="../embeddings/oleObject2.bin"/><Relationship Id="rId19" Type="http://schemas.openxmlformats.org/officeDocument/2006/relationships/chart" Target="../charts/chart2.xml"/><Relationship Id="rId4" Type="http://schemas.openxmlformats.org/officeDocument/2006/relationships/tags" Target="../tags/tag5.xml"/><Relationship Id="rId9" Type="http://schemas.openxmlformats.org/officeDocument/2006/relationships/image" Target="../media/image10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jpe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jpeg"/><Relationship Id="rId12" Type="http://schemas.openxmlformats.org/officeDocument/2006/relationships/chart" Target="../charts/char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chart" Target="../charts/chart6.xm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12.png"/><Relationship Id="rId18" Type="http://schemas.openxmlformats.org/officeDocument/2006/relationships/image" Target="../media/image23.gif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1.png"/><Relationship Id="rId17" Type="http://schemas.openxmlformats.org/officeDocument/2006/relationships/image" Target="../media/image22.png"/><Relationship Id="rId2" Type="http://schemas.openxmlformats.org/officeDocument/2006/relationships/tags" Target="../tags/tag10.xml"/><Relationship Id="rId16" Type="http://schemas.openxmlformats.org/officeDocument/2006/relationships/image" Target="../media/image21.jpeg"/><Relationship Id="rId1" Type="http://schemas.openxmlformats.org/officeDocument/2006/relationships/vmlDrawing" Target="../drawings/vmlDrawing5.vml"/><Relationship Id="rId6" Type="http://schemas.openxmlformats.org/officeDocument/2006/relationships/tags" Target="../tags/tag14.xml"/><Relationship Id="rId11" Type="http://schemas.openxmlformats.org/officeDocument/2006/relationships/image" Target="../media/image1.emf"/><Relationship Id="rId5" Type="http://schemas.openxmlformats.org/officeDocument/2006/relationships/tags" Target="../tags/tag13.xml"/><Relationship Id="rId15" Type="http://schemas.openxmlformats.org/officeDocument/2006/relationships/image" Target="../media/image20.png"/><Relationship Id="rId10" Type="http://schemas.openxmlformats.org/officeDocument/2006/relationships/oleObject" Target="../embeddings/oleObject5.bin"/><Relationship Id="rId4" Type="http://schemas.openxmlformats.org/officeDocument/2006/relationships/tags" Target="../tags/tag12.xml"/><Relationship Id="rId9" Type="http://schemas.openxmlformats.org/officeDocument/2006/relationships/image" Target="../media/image10.jpe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6.bin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jpeg"/><Relationship Id="rId11" Type="http://schemas.openxmlformats.org/officeDocument/2006/relationships/image" Target="../media/image13.png"/><Relationship Id="rId5" Type="http://schemas.openxmlformats.org/officeDocument/2006/relationships/image" Target="../media/image10.jpe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8900"/>
            <a:ext cx="2133600" cy="365125"/>
          </a:xfrm>
        </p:spPr>
        <p:txBody>
          <a:bodyPr/>
          <a:lstStyle/>
          <a:p>
            <a:fld id="{725C68B6-61C2-468F-89AB-4B9F7531AA68}" type="slidenum">
              <a:rPr lang="uk-UA" smtClean="0"/>
              <a:pPr/>
              <a:t>1</a:t>
            </a:fld>
            <a:endParaRPr lang="uk-UA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95536" y="5661248"/>
            <a:ext cx="8435280" cy="458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uk-UA" sz="2000" dirty="0" smtClean="0">
                <a:solidFill>
                  <a:schemeClr val="bg1"/>
                </a:solidFill>
                <a:latin typeface="+mj-lt"/>
              </a:rPr>
              <a:t>www.vega-broker.com.ua</a:t>
            </a:r>
            <a:endParaRPr lang="uk-UA" sz="24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1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9144000" cy="14127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805264"/>
            <a:ext cx="959024" cy="9700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5065439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26 травня 2016 р. </a:t>
            </a:r>
            <a:endParaRPr lang="uk-UA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77012"/>
            <a:ext cx="5156448" cy="1536411"/>
          </a:xfrm>
          <a:prstGeom prst="rect">
            <a:avLst/>
          </a:prstGeom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0" y="3411612"/>
            <a:ext cx="9144000" cy="1171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  МАЙБУТНЄ ВІТЧИЗНЯНОЇ ГАЗОВИДОБУВНОЇ ГАЛУЗІ</a:t>
            </a:r>
          </a:p>
          <a:p>
            <a:endParaRPr lang="uk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/>
          </p:cNvSpPr>
          <p:nvPr/>
        </p:nvSpPr>
        <p:spPr>
          <a:xfrm>
            <a:off x="6962447" y="64150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10</a:t>
            </a:r>
            <a:endParaRPr lang="uk-UA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9144000" cy="14127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229200"/>
            <a:ext cx="959024" cy="97004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924454" y="576954"/>
            <a:ext cx="2113804" cy="663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3"/>
            <a:ext cx="9144000" cy="875021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1914086" cy="6387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81427"/>
            <a:ext cx="1061964" cy="4018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6" y="188640"/>
            <a:ext cx="1709012" cy="5089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26" y="2263161"/>
            <a:ext cx="3653148" cy="26059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82908" y="1412776"/>
            <a:ext cx="515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ДЯКУЮ ЗА УВАГУ!</a:t>
            </a:r>
            <a:endParaRPr lang="uk-UA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3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56" y="1008378"/>
            <a:ext cx="6533174" cy="395196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uk-UA" smtClean="0"/>
              <a:pPr/>
              <a:t>11</a:t>
            </a:fld>
            <a:endParaRPr lang="uk-UA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700638"/>
              </p:ext>
            </p:extLst>
          </p:nvPr>
        </p:nvGraphicFramePr>
        <p:xfrm>
          <a:off x="303755" y="5138765"/>
          <a:ext cx="8536490" cy="141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360" y="6001177"/>
            <a:ext cx="991344" cy="4279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715" y="5153724"/>
            <a:ext cx="1079925" cy="9371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46" r="10738" b="21207"/>
          <a:stretch/>
        </p:blipFill>
        <p:spPr>
          <a:xfrm>
            <a:off x="7728856" y="5844366"/>
            <a:ext cx="597560" cy="6145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7753" y="5211641"/>
            <a:ext cx="1170591" cy="544325"/>
          </a:xfrm>
          <a:prstGeom prst="rect">
            <a:avLst/>
          </a:prstGeom>
        </p:spPr>
      </p:pic>
      <p:pic>
        <p:nvPicPr>
          <p:cNvPr id="23" name="Picture 2" descr="UGP_tm_ukr_l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49" y="5260998"/>
            <a:ext cx="1097567" cy="4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kub-gas.com.ua/LOGO.JPG?05922f9a7699749d2ccbf3b6c101915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AFA"/>
              </a:clrFrom>
              <a:clrTo>
                <a:srgbClr val="FF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25" y="6040636"/>
            <a:ext cx="790248" cy="38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58260" y="6090848"/>
            <a:ext cx="1097430" cy="359957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910276" y="579704"/>
            <a:ext cx="2113804" cy="612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5"/>
            <a:ext cx="9144000" cy="875021"/>
          </a:xfrm>
          <a:prstGeom prst="rect">
            <a:avLst/>
          </a:prstGeom>
        </p:spPr>
      </p:pic>
      <p:sp>
        <p:nvSpPr>
          <p:cNvPr id="38" name="Заголовок 2"/>
          <p:cNvSpPr txBox="1">
            <a:spLocks/>
          </p:cNvSpPr>
          <p:nvPr/>
        </p:nvSpPr>
        <p:spPr>
          <a:xfrm>
            <a:off x="2408731" y="186118"/>
            <a:ext cx="6563072" cy="590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/>
              <a:t>ДОВІДКОВО: АСОЦІАЦІЯ В ЦИФРАХ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1914086" cy="63875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57001"/>
            <a:ext cx="1061964" cy="40184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6" y="188640"/>
            <a:ext cx="1709012" cy="5089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864444" y="1515676"/>
            <a:ext cx="2121715" cy="9848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r>
              <a:rPr lang="uk-UA" sz="4400" b="1" dirty="0"/>
              <a:t>88% </a:t>
            </a:r>
            <a:endParaRPr lang="uk-UA" sz="4400" b="1" dirty="0" smtClean="0"/>
          </a:p>
          <a:p>
            <a:r>
              <a:rPr lang="uk-UA" sz="1400" b="1" dirty="0" smtClean="0"/>
              <a:t>видобутку газу в </a:t>
            </a:r>
            <a:r>
              <a:rPr lang="uk-UA" sz="1400" b="1" dirty="0"/>
              <a:t>Україні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84057" y="3138620"/>
            <a:ext cx="2588657" cy="984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</a:lstStyle>
          <a:p>
            <a:r>
              <a:rPr lang="uk-UA" sz="4400" b="1" dirty="0"/>
              <a:t>52% </a:t>
            </a:r>
            <a:endParaRPr lang="uk-UA" sz="4400" b="1" dirty="0" smtClean="0"/>
          </a:p>
          <a:p>
            <a:r>
              <a:rPr lang="uk-UA" sz="1400" b="1" dirty="0" smtClean="0"/>
              <a:t>покриття потреб у газі України</a:t>
            </a:r>
            <a:endParaRPr lang="uk-UA" sz="1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311041" y="3861048"/>
            <a:ext cx="15071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4800" b="1" dirty="0" smtClean="0"/>
              <a:t>6% </a:t>
            </a:r>
          </a:p>
          <a:p>
            <a:pPr algn="r"/>
            <a:r>
              <a:rPr lang="uk-UA" b="1" dirty="0" smtClean="0"/>
              <a:t>ВВП УКРАЇНИ</a:t>
            </a:r>
            <a:endParaRPr lang="uk-UA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98269" y="1676226"/>
            <a:ext cx="17747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4400" b="1" dirty="0" smtClean="0"/>
              <a:t>4,5% </a:t>
            </a:r>
          </a:p>
          <a:p>
            <a:pPr algn="r"/>
            <a:r>
              <a:rPr lang="uk-UA" sz="1400" b="1" dirty="0" smtClean="0"/>
              <a:t>доходів державного</a:t>
            </a:r>
          </a:p>
          <a:p>
            <a:pPr algn="r"/>
            <a:r>
              <a:rPr lang="uk-UA" sz="1400" b="1" dirty="0" smtClean="0"/>
              <a:t>бюджету</a:t>
            </a:r>
            <a:endParaRPr lang="uk-UA" sz="1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099212" y="3138620"/>
            <a:ext cx="257724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22.8</a:t>
            </a:r>
            <a:r>
              <a:rPr lang="uk-UA" dirty="0" smtClean="0"/>
              <a:t> </a:t>
            </a:r>
            <a:r>
              <a:rPr lang="uk-UA" sz="1400" b="1" dirty="0" smtClean="0"/>
              <a:t>млрд грн </a:t>
            </a:r>
          </a:p>
          <a:p>
            <a:r>
              <a:rPr lang="uk-UA" sz="1400" b="1" dirty="0" smtClean="0"/>
              <a:t>сплачено податків у 2015 році</a:t>
            </a:r>
            <a:endParaRPr lang="uk-UA" sz="1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256067" y="906785"/>
            <a:ext cx="25527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/>
              <a:t>25 </a:t>
            </a:r>
            <a:r>
              <a:rPr lang="uk-UA" sz="1400" b="1" dirty="0" smtClean="0"/>
              <a:t>тис. робочих місць</a:t>
            </a:r>
            <a:endParaRPr lang="uk-UA" sz="1400" b="1" dirty="0"/>
          </a:p>
        </p:txBody>
      </p:sp>
    </p:spTree>
    <p:extLst>
      <p:ext uri="{BB962C8B-B14F-4D97-AF65-F5344CB8AC3E}">
        <p14:creationId xmlns:p14="http://schemas.microsoft.com/office/powerpoint/2010/main" val="11232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030196" y="764704"/>
            <a:ext cx="2113804" cy="612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44000" cy="875021"/>
          </a:xfrm>
          <a:prstGeom prst="rect">
            <a:avLst/>
          </a:prstGeom>
        </p:spPr>
      </p:pic>
      <p:graphicFrame>
        <p:nvGraphicFramePr>
          <p:cNvPr id="68" name="Объект 6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0301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Object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5"/>
          <p:cNvSpPr txBox="1">
            <a:spLocks/>
          </p:cNvSpPr>
          <p:nvPr/>
        </p:nvSpPr>
        <p:spPr>
          <a:xfrm>
            <a:off x="6935673" y="6407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endParaRPr lang="uk-UA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118373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 </a:t>
            </a:r>
            <a:endParaRPr lang="uk-UA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6203" y="198072"/>
            <a:ext cx="6717012" cy="578937"/>
          </a:xfrm>
        </p:spPr>
        <p:txBody>
          <a:bodyPr/>
          <a:lstStyle/>
          <a:p>
            <a:pPr algn="l"/>
            <a:r>
              <a:rPr lang="uk-UA" sz="2200" b="1" dirty="0" smtClean="0"/>
              <a:t>ГАЛУЗЬ НА РОЗДОРІЖЖІ -  ЯКИЙ ВИБРАТИ ШЛЯХ</a:t>
            </a:r>
            <a:endParaRPr lang="uk-UA" sz="2200" b="1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14" y="0"/>
            <a:ext cx="1914086" cy="63875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81427"/>
            <a:ext cx="1061964" cy="4018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6" y="188640"/>
            <a:ext cx="1709012" cy="508906"/>
          </a:xfrm>
          <a:prstGeom prst="rect">
            <a:avLst/>
          </a:prstGeom>
        </p:spPr>
      </p:pic>
      <p:grpSp>
        <p:nvGrpSpPr>
          <p:cNvPr id="2" name="Group 38"/>
          <p:cNvGrpSpPr/>
          <p:nvPr/>
        </p:nvGrpSpPr>
        <p:grpSpPr>
          <a:xfrm>
            <a:off x="414716" y="1232302"/>
            <a:ext cx="3724829" cy="523220"/>
            <a:chOff x="336679" y="3698448"/>
            <a:chExt cx="3724829" cy="523220"/>
          </a:xfrm>
        </p:grpSpPr>
        <p:sp>
          <p:nvSpPr>
            <p:cNvPr id="74" name="Прямоугольник 33"/>
            <p:cNvSpPr/>
            <p:nvPr/>
          </p:nvSpPr>
          <p:spPr>
            <a:xfrm>
              <a:off x="342362" y="3698448"/>
              <a:ext cx="37191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43993"/>
              <a:r>
                <a:rPr lang="ru-RU" sz="1400" b="1" dirty="0" smtClean="0">
                  <a:solidFill>
                    <a:srgbClr val="000000"/>
                  </a:solidFill>
                  <a:cs typeface="Arial"/>
                </a:rPr>
                <a:t>В</a:t>
              </a:r>
              <a:r>
                <a:rPr lang="uk-UA" sz="1400" b="1" dirty="0" smtClean="0">
                  <a:solidFill>
                    <a:srgbClr val="000000"/>
                  </a:solidFill>
                  <a:cs typeface="Arial"/>
                </a:rPr>
                <a:t>ІДПРАВНА ТОЧКА</a:t>
              </a:r>
            </a:p>
            <a:p>
              <a:pPr defTabSz="843993"/>
              <a:r>
                <a:rPr lang="uk-UA" sz="14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cs typeface="Arial"/>
                </a:rPr>
                <a:t>млрд. куб. м. власного видобутку</a:t>
              </a:r>
              <a:endParaRPr lang="uk-UA" sz="1400" baseline="30000" dirty="0">
                <a:solidFill>
                  <a:srgbClr val="000000">
                    <a:lumMod val="50000"/>
                    <a:lumOff val="50000"/>
                  </a:srgbClr>
                </a:solidFill>
                <a:cs typeface="Arial"/>
              </a:endParaRPr>
            </a:p>
          </p:txBody>
        </p:sp>
        <p:sp>
          <p:nvSpPr>
            <p:cNvPr id="75" name="Прямоугольник 45"/>
            <p:cNvSpPr/>
            <p:nvPr/>
          </p:nvSpPr>
          <p:spPr>
            <a:xfrm>
              <a:off x="336679" y="3790523"/>
              <a:ext cx="45719" cy="411480"/>
            </a:xfrm>
            <a:prstGeom prst="rect">
              <a:avLst/>
            </a:prstGeom>
            <a:solidFill>
              <a:srgbClr val="FEEB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76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100438" y="2636484"/>
            <a:ext cx="591242" cy="281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202" tIns="45101" rIns="90202" bIns="45101" anchor="ctr"/>
          <a:lstStyle/>
          <a:p>
            <a:pPr algn="ctr">
              <a:defRPr/>
            </a:pPr>
            <a:r>
              <a:rPr lang="en-US" sz="1569" kern="0" dirty="0" smtClean="0">
                <a:solidFill>
                  <a:srgbClr val="FFFFFF"/>
                </a:solidFill>
                <a:cs typeface="Arial"/>
              </a:rPr>
              <a:t>20</a:t>
            </a:r>
            <a:endParaRPr lang="uk-UA" sz="1569" kern="0" dirty="0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" name="Group 76"/>
          <p:cNvGrpSpPr/>
          <p:nvPr/>
        </p:nvGrpSpPr>
        <p:grpSpPr>
          <a:xfrm>
            <a:off x="395536" y="4653136"/>
            <a:ext cx="2636760" cy="1270683"/>
            <a:chOff x="613061" y="3783157"/>
            <a:chExt cx="3384376" cy="2160362"/>
          </a:xfrm>
        </p:grpSpPr>
        <p:pic>
          <p:nvPicPr>
            <p:cNvPr id="78" name="Picture 165" descr="http://cliparts.co/cliparts/pi5/85r/pi585rKyT.gif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9" t="36648" r="5109" b="22033"/>
            <a:stretch/>
          </p:blipFill>
          <p:spPr bwMode="auto">
            <a:xfrm>
              <a:off x="613061" y="4725144"/>
              <a:ext cx="3384376" cy="121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2" t="7503" r="22508" b="9966"/>
            <a:stretch/>
          </p:blipFill>
          <p:spPr>
            <a:xfrm>
              <a:off x="1010789" y="3881348"/>
              <a:ext cx="648072" cy="101839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3" t="15393" r="31543" b="15393"/>
            <a:stretch/>
          </p:blipFill>
          <p:spPr>
            <a:xfrm>
              <a:off x="2971313" y="3783157"/>
              <a:ext cx="576064" cy="1080121"/>
            </a:xfrm>
            <a:prstGeom prst="rect">
              <a:avLst/>
            </a:prstGeom>
          </p:spPr>
        </p:pic>
      </p:grpSp>
      <p:graphicFrame>
        <p:nvGraphicFramePr>
          <p:cNvPr id="28" name="Диаграмма 64"/>
          <p:cNvGraphicFramePr/>
          <p:nvPr>
            <p:extLst>
              <p:ext uri="{D42A27DB-BD31-4B8C-83A1-F6EECF244321}">
                <p14:modId xmlns:p14="http://schemas.microsoft.com/office/powerpoint/2010/main" val="4156363326"/>
              </p:ext>
            </p:extLst>
          </p:nvPr>
        </p:nvGraphicFramePr>
        <p:xfrm>
          <a:off x="0" y="1844824"/>
          <a:ext cx="104360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cxnSp>
        <p:nvCxnSpPr>
          <p:cNvPr id="30" name="Прямая соединительная линия 29"/>
          <p:cNvCxnSpPr>
            <a:stCxn id="76" idx="1"/>
          </p:cNvCxnSpPr>
          <p:nvPr/>
        </p:nvCxnSpPr>
        <p:spPr>
          <a:xfrm flipH="1" flipV="1">
            <a:off x="827586" y="2204864"/>
            <a:ext cx="359437" cy="472784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76" idx="3"/>
          </p:cNvCxnSpPr>
          <p:nvPr/>
        </p:nvCxnSpPr>
        <p:spPr>
          <a:xfrm flipH="1">
            <a:off x="827584" y="2876408"/>
            <a:ext cx="359439" cy="552592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0709" y="278092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14.5</a:t>
            </a:r>
            <a:endParaRPr lang="ru-RU" sz="1200" dirty="0"/>
          </a:p>
        </p:txBody>
      </p:sp>
      <p:grpSp>
        <p:nvGrpSpPr>
          <p:cNvPr id="6" name="Группа 56"/>
          <p:cNvGrpSpPr/>
          <p:nvPr/>
        </p:nvGrpSpPr>
        <p:grpSpPr>
          <a:xfrm>
            <a:off x="7884368" y="1124744"/>
            <a:ext cx="1259632" cy="3528392"/>
            <a:chOff x="7884368" y="908720"/>
            <a:chExt cx="1259632" cy="3528392"/>
          </a:xfrm>
        </p:grpSpPr>
        <p:graphicFrame>
          <p:nvGraphicFramePr>
            <p:cNvPr id="43" name="Диаграмма 64"/>
            <p:cNvGraphicFramePr/>
            <p:nvPr>
              <p:extLst>
                <p:ext uri="{D42A27DB-BD31-4B8C-83A1-F6EECF244321}">
                  <p14:modId xmlns:p14="http://schemas.microsoft.com/office/powerpoint/2010/main" val="4156363326"/>
                </p:ext>
              </p:extLst>
            </p:nvPr>
          </p:nvGraphicFramePr>
          <p:xfrm>
            <a:off x="7884368" y="908720"/>
            <a:ext cx="1259632" cy="35283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8172400" y="213285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20.0</a:t>
              </a:r>
              <a:endParaRPr lang="ru-RU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44409" y="1196752"/>
              <a:ext cx="268269" cy="19920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36000" tIns="7200" rIns="36000" bIns="7200" rtlCol="0" anchor="ctr">
              <a:spAutoFit/>
            </a:bodyPr>
            <a:lstStyle/>
            <a:p>
              <a:pPr algn="ctr"/>
              <a:r>
                <a:rPr lang="en-US" sz="1200" dirty="0" smtClean="0"/>
                <a:t>7.0</a:t>
              </a:r>
              <a:endParaRPr lang="ru-RU" sz="1200" dirty="0"/>
            </a:p>
          </p:txBody>
        </p:sp>
      </p:grpSp>
      <p:cxnSp>
        <p:nvCxnSpPr>
          <p:cNvPr id="46" name="Прямая соединительная линия 45"/>
          <p:cNvCxnSpPr>
            <a:endCxn id="71" idx="7"/>
          </p:cNvCxnSpPr>
          <p:nvPr/>
        </p:nvCxnSpPr>
        <p:spPr>
          <a:xfrm flipH="1" flipV="1">
            <a:off x="7516938" y="1176169"/>
            <a:ext cx="511446" cy="95754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71" idx="3"/>
          </p:cNvCxnSpPr>
          <p:nvPr/>
        </p:nvCxnSpPr>
        <p:spPr>
          <a:xfrm flipH="1" flipV="1">
            <a:off x="7157996" y="1385127"/>
            <a:ext cx="798380" cy="2047038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41"/>
          <p:cNvGrpSpPr/>
          <p:nvPr/>
        </p:nvGrpSpPr>
        <p:grpSpPr>
          <a:xfrm>
            <a:off x="899592" y="188640"/>
            <a:ext cx="6840760" cy="4426422"/>
            <a:chOff x="971600" y="401501"/>
            <a:chExt cx="7967626" cy="4210398"/>
          </a:xfrm>
        </p:grpSpPr>
        <p:graphicFrame>
          <p:nvGraphicFramePr>
            <p:cNvPr id="70" name="Диаграмма 40"/>
            <p:cNvGraphicFramePr/>
            <p:nvPr>
              <p:extLst>
                <p:ext uri="{D42A27DB-BD31-4B8C-83A1-F6EECF244321}">
                  <p14:modId xmlns:p14="http://schemas.microsoft.com/office/powerpoint/2010/main" val="1600073608"/>
                </p:ext>
              </p:extLst>
            </p:nvPr>
          </p:nvGraphicFramePr>
          <p:xfrm>
            <a:off x="971600" y="401501"/>
            <a:ext cx="7967626" cy="42103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71" name="Oval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8174354" y="1299671"/>
              <a:ext cx="591242" cy="28108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202" tIns="45101" rIns="90202" bIns="45101" anchor="ctr"/>
            <a:lstStyle/>
            <a:p>
              <a:pPr algn="ctr">
                <a:defRPr/>
              </a:pPr>
              <a:r>
                <a:rPr lang="en-US" sz="1569" kern="0" dirty="0" smtClean="0">
                  <a:solidFill>
                    <a:srgbClr val="FFFFFF"/>
                  </a:solidFill>
                  <a:cs typeface="Arial"/>
                </a:rPr>
                <a:t>27</a:t>
              </a:r>
              <a:endParaRPr lang="uk-UA" sz="1569" kern="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72" name="Oval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8174354" y="2602494"/>
              <a:ext cx="591242" cy="2810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202" tIns="45101" rIns="90202" bIns="45101" anchor="ctr"/>
            <a:lstStyle/>
            <a:p>
              <a:pPr algn="ctr">
                <a:defRPr/>
              </a:pPr>
              <a:r>
                <a:rPr lang="en-US" sz="1569" kern="0" dirty="0" smtClean="0">
                  <a:solidFill>
                    <a:srgbClr val="FFFFFF"/>
                  </a:solidFill>
                  <a:cs typeface="Arial"/>
                </a:rPr>
                <a:t>19</a:t>
              </a:r>
              <a:endParaRPr lang="uk-UA" sz="1569" kern="0" dirty="0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73" name="Oval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8174354" y="3764773"/>
              <a:ext cx="591242" cy="281088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202" tIns="45101" rIns="90202" bIns="45101" anchor="ctr"/>
            <a:lstStyle/>
            <a:p>
              <a:pPr algn="ctr">
                <a:defRPr/>
              </a:pPr>
              <a:r>
                <a:rPr lang="en-US" sz="1569" kern="0" dirty="0" smtClean="0">
                  <a:solidFill>
                    <a:srgbClr val="FFFFFF"/>
                  </a:solidFill>
                  <a:cs typeface="Arial"/>
                </a:rPr>
                <a:t>12</a:t>
              </a:r>
              <a:endParaRPr lang="uk-UA" sz="1569" kern="0" dirty="0">
                <a:solidFill>
                  <a:srgbClr val="FFFFFF"/>
                </a:solidFill>
                <a:cs typeface="Arial"/>
              </a:endParaRPr>
            </a:p>
          </p:txBody>
        </p:sp>
      </p:grpSp>
      <p:pic>
        <p:nvPicPr>
          <p:cNvPr id="82" name="Picture 8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24" y="4824760"/>
            <a:ext cx="1331168" cy="1331168"/>
          </a:xfrm>
          <a:prstGeom prst="rect">
            <a:avLst/>
          </a:prstGeom>
        </p:spPr>
      </p:pic>
      <p:grpSp>
        <p:nvGrpSpPr>
          <p:cNvPr id="42" name="Группа 64"/>
          <p:cNvGrpSpPr/>
          <p:nvPr/>
        </p:nvGrpSpPr>
        <p:grpSpPr>
          <a:xfrm>
            <a:off x="3336392" y="5085184"/>
            <a:ext cx="3251832" cy="836488"/>
            <a:chOff x="3343172" y="5112792"/>
            <a:chExt cx="3035808" cy="836488"/>
          </a:xfrm>
        </p:grpSpPr>
        <p:sp>
          <p:nvSpPr>
            <p:cNvPr id="47" name="TextBox 46"/>
            <p:cNvSpPr txBox="1"/>
            <p:nvPr/>
          </p:nvSpPr>
          <p:spPr>
            <a:xfrm>
              <a:off x="3343172" y="5112792"/>
              <a:ext cx="3033735" cy="741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marL="0" lvl="6" algn="ctr"/>
              <a:r>
                <a:rPr lang="uk-UA" sz="1400" b="1" dirty="0" smtClean="0"/>
                <a:t> Короткострокові бюджетні надходження</a:t>
              </a:r>
            </a:p>
            <a:p>
              <a:pPr marL="0" lvl="6" algn="ctr"/>
              <a:r>
                <a:rPr lang="uk-UA" sz="1400" b="1" dirty="0" smtClean="0"/>
                <a:t>АБО зростання власного видобутку</a:t>
              </a:r>
              <a:endParaRPr lang="uk-UA" dirty="0"/>
            </a:p>
          </p:txBody>
        </p:sp>
        <p:sp>
          <p:nvSpPr>
            <p:cNvPr id="49" name="Прямоугольник 8"/>
            <p:cNvSpPr/>
            <p:nvPr/>
          </p:nvSpPr>
          <p:spPr>
            <a:xfrm>
              <a:off x="3343172" y="5854715"/>
              <a:ext cx="3035808" cy="94565"/>
            </a:xfrm>
            <a:prstGeom prst="rect">
              <a:avLst/>
            </a:prstGeom>
            <a:solidFill>
              <a:srgbClr val="FEEB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62717" y="2217927"/>
            <a:ext cx="268269" cy="1992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36000" tIns="7200" rIns="36000" bIns="7200" rtlCol="0" anchor="ctr">
            <a:spAutoFit/>
          </a:bodyPr>
          <a:lstStyle/>
          <a:p>
            <a:pPr algn="ctr"/>
            <a:r>
              <a:rPr lang="en-US" sz="1200" dirty="0" smtClean="0"/>
              <a:t>5.4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649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716" y="1484784"/>
            <a:ext cx="336519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597881"/>
            <a:ext cx="8208912" cy="584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917496"/>
            <a:ext cx="8208912" cy="584663"/>
          </a:xfrm>
          <a:prstGeom prst="rect">
            <a:avLst/>
          </a:prstGeom>
          <a:solidFill>
            <a:srgbClr val="D7EEFD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6924454" y="576954"/>
            <a:ext cx="2113804" cy="612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141-E31C-41A4-BE53-0A6DFD9041A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6368265"/>
            <a:ext cx="1438214" cy="18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uk-UA" sz="1200" i="1" dirty="0" smtClean="0">
                <a:solidFill>
                  <a:schemeClr val="bg1">
                    <a:lumMod val="50000"/>
                  </a:schemeClr>
                </a:solidFill>
              </a:rPr>
              <a:t>Джерело: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uk-UA" sz="1200" i="1" dirty="0" smtClean="0">
                <a:solidFill>
                  <a:schemeClr val="bg1">
                    <a:lumMod val="50000"/>
                  </a:schemeClr>
                </a:solidFill>
              </a:rPr>
              <a:t>HS </a:t>
            </a:r>
            <a:r>
              <a:rPr lang="uk-UA" sz="1200" i="1" dirty="0" err="1" smtClean="0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uk-UA" sz="1200" i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r>
              <a:rPr lang="uk-UA" sz="1200" i="1" dirty="0" smtClean="0">
                <a:solidFill>
                  <a:schemeClr val="bg1">
                    <a:lumMod val="50000"/>
                  </a:schemeClr>
                </a:solidFill>
              </a:rPr>
              <a:t>Укргазвидобування</a:t>
            </a:r>
            <a:endParaRPr lang="uk-UA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023858226"/>
              </p:ext>
            </p:extLst>
          </p:nvPr>
        </p:nvGraphicFramePr>
        <p:xfrm>
          <a:off x="-118428" y="1451910"/>
          <a:ext cx="5554524" cy="334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164714" y="1052736"/>
            <a:ext cx="3979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/>
              <a:t>ПОТЕНЦІАЛ НЕЗАЛЕЖНИХ ВИРОБНИКІВ ТА НЕРОЗПОДІЛЕНОГО ФОНДУ</a:t>
            </a:r>
            <a:endParaRPr lang="uk-UA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1052736"/>
            <a:ext cx="3816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latin typeface="+mj-lt"/>
              </a:rPr>
              <a:t>ПОТЕНЦІАЛ РОЗВИТКУ «УКРГАЗВИДОБУВАННЯ»</a:t>
            </a:r>
            <a:endParaRPr lang="uk-UA" sz="1400" b="1" dirty="0">
              <a:latin typeface="+mj-lt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531474431"/>
              </p:ext>
            </p:extLst>
          </p:nvPr>
        </p:nvGraphicFramePr>
        <p:xfrm>
          <a:off x="5014510" y="1451910"/>
          <a:ext cx="5318130" cy="33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4962345"/>
            <a:ext cx="7776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/>
            <a:r>
              <a:rPr lang="uk-UA" sz="1400" b="1" dirty="0" smtClean="0"/>
              <a:t> Амбіційне збільшення  видобутку  потребує революційних змін  для формування сприятливого інвестиційного середовища.</a:t>
            </a:r>
            <a:endParaRPr lang="uk-UA" sz="1400" b="1" dirty="0"/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61927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    Держава має знайти </a:t>
            </a:r>
            <a:r>
              <a:rPr lang="uk-UA" sz="1400" b="1" dirty="0"/>
              <a:t>selling points  для нових </a:t>
            </a:r>
            <a:r>
              <a:rPr lang="uk-UA" sz="1400" b="1" dirty="0" smtClean="0"/>
              <a:t>інвесторів та довести інвестиційну</a:t>
            </a:r>
            <a:endParaRPr lang="uk-UA" sz="1400" b="1" dirty="0"/>
          </a:p>
          <a:p>
            <a:r>
              <a:rPr lang="uk-UA" sz="1400" b="1" dirty="0" smtClean="0"/>
              <a:t>    привабливість галузі.</a:t>
            </a:r>
            <a:endParaRPr lang="uk-UA" sz="1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3"/>
            <a:ext cx="9144000" cy="875021"/>
          </a:xfrm>
          <a:prstGeom prst="rect">
            <a:avLst/>
          </a:prstGeom>
          <a:solidFill>
            <a:srgbClr val="5BAEE2"/>
          </a:solidFill>
          <a:ln>
            <a:noFill/>
          </a:ln>
        </p:spPr>
      </p:pic>
      <p:sp>
        <p:nvSpPr>
          <p:cNvPr id="16" name="Заголовок 2"/>
          <p:cNvSpPr txBox="1">
            <a:spLocks/>
          </p:cNvSpPr>
          <p:nvPr/>
        </p:nvSpPr>
        <p:spPr>
          <a:xfrm>
            <a:off x="2195736" y="188983"/>
            <a:ext cx="6563072" cy="578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/>
              <a:t>ПОТЕНЦІАЛ </a:t>
            </a:r>
            <a:r>
              <a:rPr lang="uk-UA" sz="2800" b="1" dirty="0"/>
              <a:t>РОЗВИТКУ </a:t>
            </a:r>
            <a:r>
              <a:rPr lang="uk-UA" sz="2800" b="1" dirty="0" smtClean="0"/>
              <a:t>ГАЛУЗІ</a:t>
            </a:r>
            <a:endParaRPr lang="uk-UA" sz="28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1914086" cy="6387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81427"/>
            <a:ext cx="1061964" cy="4018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6" y="188640"/>
            <a:ext cx="1709012" cy="5089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4917496"/>
            <a:ext cx="144016" cy="584663"/>
          </a:xfrm>
          <a:prstGeom prst="rect">
            <a:avLst/>
          </a:prstGeom>
          <a:solidFill>
            <a:srgbClr val="FEE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5597881"/>
            <a:ext cx="144016" cy="584663"/>
          </a:xfrm>
          <a:prstGeom prst="rect">
            <a:avLst/>
          </a:prstGeom>
          <a:solidFill>
            <a:srgbClr val="FEE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3635896" y="1628800"/>
            <a:ext cx="144016" cy="1440160"/>
          </a:xfrm>
          <a:prstGeom prst="rightBrace">
            <a:avLst/>
          </a:prstGeom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8604448" y="1628800"/>
            <a:ext cx="144016" cy="2304256"/>
          </a:xfrm>
          <a:prstGeom prst="rightBrace">
            <a:avLst/>
          </a:prstGeom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771238" y="2204864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C000"/>
                </a:solidFill>
              </a:rPr>
              <a:t>10 </a:t>
            </a:r>
            <a:r>
              <a:rPr lang="ru-RU" sz="1000" b="1" dirty="0" err="1" smtClean="0">
                <a:solidFill>
                  <a:srgbClr val="FFC000"/>
                </a:solidFill>
              </a:rPr>
              <a:t>млрд</a:t>
            </a:r>
            <a:r>
              <a:rPr lang="ru-RU" sz="1000" b="1" dirty="0" smtClean="0">
                <a:solidFill>
                  <a:srgbClr val="FFC000"/>
                </a:solidFill>
              </a:rPr>
              <a:t> куб м</a:t>
            </a:r>
          </a:p>
          <a:p>
            <a:r>
              <a:rPr lang="uk-UA" sz="1000" b="1" dirty="0" smtClean="0">
                <a:solidFill>
                  <a:srgbClr val="FFC000"/>
                </a:solidFill>
              </a:rPr>
              <a:t>під ризиком</a:t>
            </a:r>
            <a:endParaRPr lang="ru-RU" sz="1000" b="1" dirty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51557" y="2276872"/>
            <a:ext cx="492443" cy="93230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uk-UA" sz="1000" b="1" dirty="0" smtClean="0">
                <a:solidFill>
                  <a:srgbClr val="FFC000"/>
                </a:solidFill>
              </a:rPr>
              <a:t>5.5 </a:t>
            </a:r>
            <a:r>
              <a:rPr lang="ru-RU" sz="1000" b="1" dirty="0" err="1" smtClean="0">
                <a:solidFill>
                  <a:srgbClr val="FFC000"/>
                </a:solidFill>
              </a:rPr>
              <a:t>млрд</a:t>
            </a:r>
            <a:r>
              <a:rPr lang="ru-RU" sz="1000" b="1" dirty="0" smtClean="0">
                <a:solidFill>
                  <a:srgbClr val="FFC000"/>
                </a:solidFill>
              </a:rPr>
              <a:t> куб м</a:t>
            </a:r>
          </a:p>
          <a:p>
            <a:r>
              <a:rPr lang="uk-UA" sz="1000" b="1" dirty="0" smtClean="0">
                <a:solidFill>
                  <a:srgbClr val="FFC000"/>
                </a:solidFill>
              </a:rPr>
              <a:t>під ризиком</a:t>
            </a:r>
            <a:endParaRPr lang="ru-RU" sz="1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655328" y="5200744"/>
            <a:ext cx="1708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/>
            <a:r>
              <a:rPr lang="uk-UA" sz="2400" b="1" smtClean="0">
                <a:solidFill>
                  <a:srgbClr val="FFC000"/>
                </a:solidFill>
              </a:rPr>
              <a:t>500</a:t>
            </a:r>
            <a:endParaRPr lang="uk-UA" sz="1600" b="1" dirty="0" smtClean="0"/>
          </a:p>
          <a:p>
            <a:pPr marL="0" lvl="6"/>
            <a:r>
              <a:rPr lang="uk-UA" sz="1400" b="1" dirty="0" smtClean="0"/>
              <a:t>нових </a:t>
            </a:r>
            <a:r>
              <a:rPr lang="en-US" sz="1400" b="1" dirty="0" smtClean="0"/>
              <a:t> </a:t>
            </a:r>
            <a:r>
              <a:rPr lang="uk-UA" sz="1400" b="1" dirty="0" smtClean="0"/>
              <a:t>свердловин</a:t>
            </a:r>
            <a:endParaRPr lang="en-US" dirty="0" smtClean="0"/>
          </a:p>
          <a:p>
            <a:pPr marL="0" lvl="6"/>
            <a:r>
              <a:rPr lang="ru-RU" sz="1400" b="1" dirty="0" err="1" smtClean="0"/>
              <a:t>щор</a:t>
            </a:r>
            <a:r>
              <a:rPr lang="uk-UA" sz="1400" b="1" dirty="0" err="1" smtClean="0"/>
              <a:t>ічно</a:t>
            </a:r>
            <a:endParaRPr lang="en-US" sz="14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7030196" y="764704"/>
            <a:ext cx="2113804" cy="612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3"/>
            <a:ext cx="9144000" cy="875021"/>
          </a:xfrm>
          <a:prstGeom prst="rect">
            <a:avLst/>
          </a:prstGeom>
        </p:spPr>
      </p:pic>
      <p:graphicFrame>
        <p:nvGraphicFramePr>
          <p:cNvPr id="68" name="Объект 6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0301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5"/>
          <p:cNvSpPr txBox="1">
            <a:spLocks/>
          </p:cNvSpPr>
          <p:nvPr/>
        </p:nvSpPr>
        <p:spPr>
          <a:xfrm>
            <a:off x="6942691" y="64086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</a:t>
            </a:r>
            <a:endParaRPr lang="uk-UA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118373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 </a:t>
            </a:r>
            <a:endParaRPr lang="uk-UA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9266" y="198072"/>
            <a:ext cx="6527534" cy="578937"/>
          </a:xfrm>
        </p:spPr>
        <p:txBody>
          <a:bodyPr/>
          <a:lstStyle/>
          <a:p>
            <a:pPr algn="l"/>
            <a:r>
              <a:rPr lang="uk-UA" sz="2200" b="1" dirty="0" smtClean="0"/>
              <a:t>ТРИ КИТИ</a:t>
            </a:r>
            <a:r>
              <a:rPr lang="ru-RU" sz="2200" b="1" dirty="0" smtClean="0"/>
              <a:t> </a:t>
            </a:r>
            <a:r>
              <a:rPr lang="uk-UA" sz="2200" b="1" dirty="0" smtClean="0"/>
              <a:t>ДЛЯ РОЗВИТКУ ГАЗОВИДОБУВНОЇ ГАЛУЗІ</a:t>
            </a:r>
            <a:endParaRPr lang="uk-UA" sz="2200" b="1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1914086" cy="63875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81427"/>
            <a:ext cx="1061964" cy="4018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6" y="188640"/>
            <a:ext cx="1709012" cy="508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t="33384" r="11578" b="9847"/>
          <a:stretch/>
        </p:blipFill>
        <p:spPr>
          <a:xfrm>
            <a:off x="1304814" y="1938674"/>
            <a:ext cx="6534372" cy="300249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475656" y="1196751"/>
            <a:ext cx="1343379" cy="74192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lvl="6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0" lvl="6" algn="ctr"/>
            <a:r>
              <a:rPr lang="uk-UA" b="1" dirty="0" smtClean="0"/>
              <a:t>ІНВЕСТИЦІЇ</a:t>
            </a:r>
            <a:endParaRPr lang="uk-UA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948701" y="1196751"/>
            <a:ext cx="1343379" cy="74192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lvl="6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marL="0" lvl="6" algn="ctr"/>
            <a:r>
              <a:rPr lang="ru-RU" b="1" dirty="0" smtClean="0"/>
              <a:t>ТЕХНОЛОГІЇ</a:t>
            </a:r>
            <a:endParaRPr lang="uk-UA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012160" y="1196751"/>
            <a:ext cx="2207475" cy="74192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lvl="6"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0" lvl="6" algn="ctr"/>
            <a:r>
              <a:rPr lang="ru-RU" b="1" dirty="0" smtClean="0"/>
              <a:t>СТАБІЛЬНІСТЬ</a:t>
            </a:r>
            <a:endParaRPr lang="uk-UA" sz="2400" dirty="0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2879812" y="5409220"/>
            <a:ext cx="864096" cy="36004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036107" y="5085184"/>
            <a:ext cx="1920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C000"/>
                </a:solidFill>
              </a:rPr>
              <a:t>27</a:t>
            </a:r>
            <a:r>
              <a:rPr lang="uk-UA" dirty="0" smtClean="0"/>
              <a:t> </a:t>
            </a:r>
            <a:r>
              <a:rPr lang="uk-UA" sz="1400" b="1" dirty="0" err="1" smtClean="0"/>
              <a:t>млрд</a:t>
            </a:r>
            <a:r>
              <a:rPr lang="uk-UA" sz="1400" b="1" dirty="0" smtClean="0"/>
              <a:t> куб м </a:t>
            </a:r>
          </a:p>
          <a:p>
            <a:r>
              <a:rPr lang="uk-UA" sz="1400" b="1" dirty="0" smtClean="0"/>
              <a:t>видобутку газу в 2020 </a:t>
            </a:r>
            <a:endParaRPr lang="uk-UA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54208" y="5085184"/>
            <a:ext cx="1683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C000"/>
                </a:solidFill>
              </a:rPr>
              <a:t>1.5</a:t>
            </a:r>
            <a:r>
              <a:rPr lang="uk-UA" dirty="0" smtClean="0"/>
              <a:t> </a:t>
            </a:r>
            <a:r>
              <a:rPr lang="uk-UA" sz="1400" b="1" dirty="0" err="1" smtClean="0"/>
              <a:t>млрд</a:t>
            </a:r>
            <a:r>
              <a:rPr lang="uk-UA" sz="1400" b="1" dirty="0" smtClean="0"/>
              <a:t> </a:t>
            </a:r>
            <a:r>
              <a:rPr lang="en-US" sz="1400" b="1" dirty="0" smtClean="0"/>
              <a:t> </a:t>
            </a:r>
            <a:r>
              <a:rPr lang="uk-UA" sz="1400" b="1" dirty="0" err="1" smtClean="0"/>
              <a:t>дол</a:t>
            </a:r>
            <a:endParaRPr lang="uk-UA" sz="1400" b="1" dirty="0" smtClean="0"/>
          </a:p>
          <a:p>
            <a:r>
              <a:rPr lang="uk-UA" sz="1400" b="1" dirty="0" smtClean="0"/>
              <a:t>інвестицій в рік</a:t>
            </a:r>
            <a:endParaRPr lang="uk-UA" sz="1400" b="1" dirty="0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5210194" y="5409220"/>
            <a:ext cx="864096" cy="360040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94165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11837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 </a:t>
            </a:r>
            <a:endParaRPr lang="uk-UA" sz="20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924454" y="576954"/>
            <a:ext cx="2113804" cy="612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3"/>
            <a:ext cx="9144000" cy="875021"/>
          </a:xfrm>
          <a:prstGeom prst="rect">
            <a:avLst/>
          </a:prstGeom>
          <a:ln>
            <a:noFill/>
          </a:ln>
        </p:spPr>
      </p:pic>
      <p:sp>
        <p:nvSpPr>
          <p:cNvPr id="52" name="Заголовок 2"/>
          <p:cNvSpPr txBox="1">
            <a:spLocks/>
          </p:cNvSpPr>
          <p:nvPr/>
        </p:nvSpPr>
        <p:spPr>
          <a:xfrm>
            <a:off x="2290582" y="221581"/>
            <a:ext cx="6563072" cy="578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 smtClean="0"/>
              <a:t>ІНВЕСТИЦІЇ ПОТРЕБУЮТЬ КОНКУРЕНТНОГО СЕРЕДОВИЩА</a:t>
            </a:r>
            <a:endParaRPr lang="uk-UA" sz="2000" b="1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1914086" cy="63875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81427"/>
            <a:ext cx="1061964" cy="4018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6" y="188640"/>
            <a:ext cx="1709012" cy="5089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9030" y="1359904"/>
            <a:ext cx="8637631" cy="4979674"/>
            <a:chOff x="229030" y="1359904"/>
            <a:chExt cx="8637631" cy="436862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6752182" y="1359904"/>
              <a:ext cx="1965844" cy="433102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757501" y="1359904"/>
              <a:ext cx="3994683" cy="4331021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83502" y="1359904"/>
              <a:ext cx="2373998" cy="43310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graphicFrame>
          <p:nvGraphicFramePr>
            <p:cNvPr id="65" name="Диаграмма 64"/>
            <p:cNvGraphicFramePr/>
            <p:nvPr>
              <p:extLst>
                <p:ext uri="{D42A27DB-BD31-4B8C-83A1-F6EECF244321}">
                  <p14:modId xmlns:p14="http://schemas.microsoft.com/office/powerpoint/2010/main" val="2175167128"/>
                </p:ext>
              </p:extLst>
            </p:nvPr>
          </p:nvGraphicFramePr>
          <p:xfrm>
            <a:off x="229030" y="1552372"/>
            <a:ext cx="6677120" cy="40006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66" name="Диаграмма 65"/>
            <p:cNvGraphicFramePr/>
            <p:nvPr>
              <p:extLst>
                <p:ext uri="{D42A27DB-BD31-4B8C-83A1-F6EECF244321}">
                  <p14:modId xmlns:p14="http://schemas.microsoft.com/office/powerpoint/2010/main" val="4281516190"/>
                </p:ext>
              </p:extLst>
            </p:nvPr>
          </p:nvGraphicFramePr>
          <p:xfrm>
            <a:off x="6661086" y="1525208"/>
            <a:ext cx="2205575" cy="40006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67" name="Прямоугольник 66"/>
            <p:cNvSpPr/>
            <p:nvPr/>
          </p:nvSpPr>
          <p:spPr>
            <a:xfrm>
              <a:off x="323903" y="1384641"/>
              <a:ext cx="2581620" cy="398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100" b="1" dirty="0" smtClean="0"/>
                <a:t>Країни з видобутком </a:t>
              </a:r>
            </a:p>
            <a:p>
              <a:pPr algn="ctr"/>
              <a:r>
                <a:rPr lang="uk-UA" sz="1100" b="1" dirty="0" smtClean="0"/>
                <a:t>&lt;40 </a:t>
              </a:r>
              <a:r>
                <a:rPr lang="uk-UA" sz="1100" b="1" dirty="0" err="1" smtClean="0"/>
                <a:t>б.н.е</a:t>
              </a:r>
              <a:r>
                <a:rPr lang="uk-UA" sz="1100" b="1" dirty="0" smtClean="0"/>
                <a:t>./добу/свердл.</a:t>
              </a:r>
              <a:endParaRPr lang="uk-UA" sz="1100" b="1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701602" y="1387307"/>
              <a:ext cx="4002408" cy="38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000" b="1" dirty="0" smtClean="0"/>
                <a:t>Країни з видобутком </a:t>
              </a:r>
            </a:p>
            <a:p>
              <a:pPr algn="ctr"/>
              <a:r>
                <a:rPr lang="uk-UA" sz="1000" b="1" dirty="0" smtClean="0"/>
                <a:t>&gt;40 </a:t>
              </a:r>
              <a:r>
                <a:rPr lang="uk-UA" sz="1000" b="1" dirty="0" err="1" smtClean="0"/>
                <a:t>б.н.е</a:t>
              </a:r>
              <a:r>
                <a:rPr lang="uk-UA" sz="1000" b="1" dirty="0" smtClean="0"/>
                <a:t>./</a:t>
              </a:r>
              <a:r>
                <a:rPr lang="uk-UA" sz="1100" b="1" dirty="0" smtClean="0"/>
                <a:t>добу/свердл</a:t>
              </a:r>
              <a:r>
                <a:rPr lang="uk-UA" sz="1000" b="1" dirty="0" smtClean="0"/>
                <a:t>.</a:t>
              </a:r>
              <a:endParaRPr lang="uk-UA" sz="1000" b="1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7194138" y="1390224"/>
              <a:ext cx="1241361" cy="25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200" b="1" dirty="0" smtClean="0"/>
                <a:t>Україна</a:t>
              </a:r>
              <a:endParaRPr lang="uk-UA" sz="1200" b="1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990798" y="5400965"/>
              <a:ext cx="878323" cy="2285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uk-UA" sz="900" dirty="0" smtClean="0">
                  <a:solidFill>
                    <a:schemeClr val="tx1"/>
                  </a:solidFill>
                </a:rPr>
                <a:t>2014-2015</a:t>
              </a:r>
              <a:endParaRPr lang="uk-UA" sz="900" dirty="0">
                <a:solidFill>
                  <a:schemeClr val="tx1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917291" y="5400965"/>
              <a:ext cx="575905" cy="228574"/>
            </a:xfrm>
            <a:prstGeom prst="rect">
              <a:avLst/>
            </a:prstGeom>
            <a:solidFill>
              <a:srgbClr val="B7DE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uk-UA" sz="900" dirty="0" smtClean="0">
                  <a:solidFill>
                    <a:schemeClr val="tx1"/>
                  </a:solidFill>
                </a:rPr>
                <a:t>2016</a:t>
              </a:r>
              <a:endParaRPr lang="uk-UA" sz="900" dirty="0">
                <a:solidFill>
                  <a:schemeClr val="tx1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929322" y="5260773"/>
              <a:ext cx="2787751" cy="25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Усі</a:t>
              </a:r>
              <a:r>
                <a:rPr lang="ru-RU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країни</a:t>
              </a:r>
              <a:r>
                <a:rPr lang="ru-RU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Європи</a:t>
              </a:r>
              <a:r>
                <a:rPr lang="ru-RU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без </a:t>
              </a:r>
              <a:r>
                <a:rPr lang="ru-RU" sz="1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Гронінгена</a:t>
              </a:r>
              <a:r>
                <a:rPr lang="ru-RU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– 9,3%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732621" y="5472237"/>
              <a:ext cx="5260129" cy="25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200" dirty="0" smtClean="0">
                  <a:solidFill>
                    <a:srgbClr val="00B050"/>
                  </a:solidFill>
                </a:rPr>
                <a:t>Країни з видобутком менше 40 </a:t>
              </a:r>
              <a:r>
                <a:rPr lang="uk-UA" sz="1200" dirty="0" err="1" smtClean="0">
                  <a:solidFill>
                    <a:srgbClr val="00B050"/>
                  </a:solidFill>
                </a:rPr>
                <a:t>б.н.е</a:t>
              </a:r>
              <a:r>
                <a:rPr lang="uk-UA" sz="1200" dirty="0" smtClean="0">
                  <a:solidFill>
                    <a:srgbClr val="00B050"/>
                  </a:solidFill>
                </a:rPr>
                <a:t>./добу/свердл. – 7,5%</a:t>
              </a:r>
              <a:endParaRPr lang="uk-UA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95535" y="4175206"/>
              <a:ext cx="82296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95535" y="4247214"/>
              <a:ext cx="822960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5536" y="955251"/>
            <a:ext cx="5813386" cy="308829"/>
            <a:chOff x="540881" y="837605"/>
            <a:chExt cx="5813386" cy="308829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40881" y="837605"/>
              <a:ext cx="58133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400" b="1" dirty="0" smtClean="0"/>
                <a:t>ЕФЕКТИВНА СТАВКА РЕНТИ ТА АНАЛОГІЧНИХ ПЛАТЕЖІВ, % ВІД ВИРУЧКИ</a:t>
              </a:r>
              <a:endParaRPr lang="uk-UA" sz="1400" b="1" dirty="0"/>
            </a:p>
          </p:txBody>
        </p:sp>
        <p:sp>
          <p:nvSpPr>
            <p:cNvPr id="41" name="Прямоугольник 45"/>
            <p:cNvSpPr/>
            <p:nvPr/>
          </p:nvSpPr>
          <p:spPr>
            <a:xfrm>
              <a:off x="540881" y="872114"/>
              <a:ext cx="45719" cy="274320"/>
            </a:xfrm>
            <a:prstGeom prst="rect">
              <a:avLst/>
            </a:prstGeom>
            <a:solidFill>
              <a:srgbClr val="FEEB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07504" y="6633376"/>
            <a:ext cx="1438214" cy="18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uk-UA" sz="1200" i="1" dirty="0" smtClean="0">
                <a:solidFill>
                  <a:schemeClr val="bg1">
                    <a:lumMod val="50000"/>
                  </a:schemeClr>
                </a:solidFill>
              </a:rPr>
              <a:t>Джерело: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Deloitte</a:t>
            </a:r>
            <a:endParaRPr lang="uk-UA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B59-C5F1-4464-A3E4-841D3F34B293}" type="slidenum">
              <a:rPr lang="uk-UA" smtClean="0"/>
              <a:pPr/>
              <a:t>6</a:t>
            </a:fld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24454" y="576954"/>
            <a:ext cx="2113804" cy="612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3"/>
            <a:ext cx="9144000" cy="875021"/>
          </a:xfrm>
          <a:prstGeom prst="rect">
            <a:avLst/>
          </a:prstGeom>
          <a:ln>
            <a:noFill/>
          </a:ln>
        </p:spPr>
      </p:pic>
      <p:sp>
        <p:nvSpPr>
          <p:cNvPr id="42" name="Заголовок 2"/>
          <p:cNvSpPr txBox="1">
            <a:spLocks/>
          </p:cNvSpPr>
          <p:nvPr/>
        </p:nvSpPr>
        <p:spPr>
          <a:xfrm>
            <a:off x="2123728" y="188983"/>
            <a:ext cx="6705326" cy="578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b="1" dirty="0" smtClean="0"/>
              <a:t>НИЗЬКА ЦІНА НА ВУГЛЕВОДНІ ВПЛИВАЄ НА ІНВЕСТИЦІЙНІ АПЕТИТИ</a:t>
            </a:r>
            <a:endParaRPr lang="uk-UA" sz="2400" b="1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1914086" cy="63875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81427"/>
            <a:ext cx="1061964" cy="4018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6" y="188640"/>
            <a:ext cx="1709012" cy="508906"/>
          </a:xfrm>
          <a:prstGeom prst="rect">
            <a:avLst/>
          </a:prstGeom>
        </p:spPr>
      </p:pic>
      <p:graphicFrame>
        <p:nvGraphicFramePr>
          <p:cNvPr id="50" name="Диаграмма 64"/>
          <p:cNvGraphicFramePr/>
          <p:nvPr>
            <p:extLst>
              <p:ext uri="{D42A27DB-BD31-4B8C-83A1-F6EECF244321}">
                <p14:modId xmlns:p14="http://schemas.microsoft.com/office/powerpoint/2010/main" val="2260260874"/>
              </p:ext>
            </p:extLst>
          </p:nvPr>
        </p:nvGraphicFramePr>
        <p:xfrm>
          <a:off x="229030" y="1155891"/>
          <a:ext cx="8600024" cy="517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617606" y="3610930"/>
            <a:ext cx="804672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05775" y="980728"/>
            <a:ext cx="3033735" cy="5782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marL="0" lvl="6" algn="ctr"/>
            <a:r>
              <a:rPr lang="uk-UA" sz="1400" b="1" dirty="0" smtClean="0"/>
              <a:t>ЦІНА НА ГАЗ</a:t>
            </a:r>
            <a:r>
              <a:rPr lang="en-US" sz="1400" b="1" dirty="0" smtClean="0"/>
              <a:t> -</a:t>
            </a:r>
            <a:r>
              <a:rPr lang="uk-UA" sz="1400" b="1" dirty="0" smtClean="0"/>
              <a:t> </a:t>
            </a:r>
            <a:r>
              <a:rPr lang="en-US" sz="1400" b="1" dirty="0" smtClean="0"/>
              <a:t>$</a:t>
            </a:r>
            <a:r>
              <a:rPr lang="uk-UA" sz="1400" b="1" dirty="0"/>
              <a:t>1</a:t>
            </a:r>
            <a:r>
              <a:rPr lang="uk-UA" sz="1400" b="1" dirty="0" smtClean="0"/>
              <a:t>80 </a:t>
            </a:r>
          </a:p>
          <a:p>
            <a:pPr marL="0" lvl="6" algn="ctr"/>
            <a:r>
              <a:rPr lang="ru-RU" sz="1400" b="1" dirty="0" smtClean="0"/>
              <a:t>РЕНТА – </a:t>
            </a:r>
            <a:r>
              <a:rPr lang="uk-UA" sz="1400" b="1" dirty="0" smtClean="0"/>
              <a:t>29</a:t>
            </a:r>
            <a:r>
              <a:rPr lang="en-US" sz="1400" b="1" dirty="0" smtClean="0"/>
              <a:t>/</a:t>
            </a:r>
            <a:r>
              <a:rPr lang="uk-UA" sz="1400" b="1" dirty="0" smtClean="0"/>
              <a:t>14</a:t>
            </a:r>
            <a:r>
              <a:rPr lang="en-US" sz="1400" b="1" dirty="0" smtClean="0"/>
              <a:t>%</a:t>
            </a:r>
            <a:endParaRPr lang="uk-UA" dirty="0"/>
          </a:p>
        </p:txBody>
      </p:sp>
      <p:sp>
        <p:nvSpPr>
          <p:cNvPr id="14" name="Прямоугольник 33"/>
          <p:cNvSpPr/>
          <p:nvPr/>
        </p:nvSpPr>
        <p:spPr>
          <a:xfrm>
            <a:off x="1788958" y="3304428"/>
            <a:ext cx="3719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993"/>
            <a:r>
              <a:rPr lang="uk-UA" sz="1400" b="1" dirty="0" smtClean="0">
                <a:solidFill>
                  <a:srgbClr val="C00000"/>
                </a:solidFill>
                <a:cs typeface="Arial"/>
              </a:rPr>
              <a:t>Ціна на газ</a:t>
            </a:r>
            <a:endParaRPr lang="uk-UA" sz="1400" b="1" baseline="3000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6453336"/>
            <a:ext cx="1438214" cy="3657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uk-UA" sz="1200" i="1" dirty="0" smtClean="0">
                <a:solidFill>
                  <a:schemeClr val="bg1">
                    <a:lumMod val="50000"/>
                  </a:schemeClr>
                </a:solidFill>
              </a:rPr>
              <a:t>Джерело: IHS </a:t>
            </a:r>
            <a:r>
              <a:rPr lang="uk-UA" sz="1200" i="1" dirty="0" err="1" smtClean="0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uk-UA" sz="1200" i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sz="12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i="1" dirty="0" err="1" smtClean="0">
                <a:solidFill>
                  <a:schemeClr val="bg1">
                    <a:lumMod val="50000"/>
                  </a:schemeClr>
                </a:solidFill>
              </a:rPr>
              <a:t>Асоціація</a:t>
            </a:r>
            <a:endParaRPr lang="uk-UA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191683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 </a:t>
            </a:r>
            <a:r>
              <a:rPr lang="en-US" sz="1200" dirty="0" err="1" smtClean="0"/>
              <a:t>CAPEX</a:t>
            </a:r>
            <a:r>
              <a:rPr lang="en-US" sz="1200" dirty="0" smtClean="0"/>
              <a:t>, </a:t>
            </a:r>
            <a:r>
              <a:rPr lang="en-US" sz="1200" dirty="0" err="1" smtClean="0"/>
              <a:t>OPEX</a:t>
            </a:r>
            <a:r>
              <a:rPr lang="en-US" sz="1200" dirty="0" smtClean="0"/>
              <a:t>, Subsoil tax</a:t>
            </a:r>
            <a:r>
              <a:rPr lang="uk-UA" sz="1200" dirty="0" smtClean="0"/>
              <a:t>,</a:t>
            </a:r>
            <a:r>
              <a:rPr lang="en-US" sz="1200" dirty="0" smtClean="0"/>
              <a:t> min </a:t>
            </a:r>
            <a:r>
              <a:rPr lang="en-US" sz="1200" dirty="0" err="1" smtClean="0"/>
              <a:t>ROI</a:t>
            </a:r>
            <a:r>
              <a:rPr lang="en-US" sz="1200" dirty="0" smtClean="0"/>
              <a:t> (20%</a:t>
            </a:r>
            <a:r>
              <a:rPr lang="uk-UA" sz="1200" dirty="0" smtClean="0"/>
              <a:t>), без </a:t>
            </a:r>
            <a:r>
              <a:rPr lang="en-US" sz="1200" dirty="0" err="1" smtClean="0"/>
              <a:t>CPT</a:t>
            </a:r>
            <a:r>
              <a:rPr lang="en-US" sz="1200" dirty="0" smtClean="0"/>
              <a:t> </a:t>
            </a:r>
            <a:r>
              <a:rPr lang="uk-UA" sz="1200" dirty="0" smtClean="0"/>
              <a:t>у розрахунку на 1 тис. куб.</a:t>
            </a:r>
            <a:endParaRPr lang="en-US" sz="1200" dirty="0" smtClean="0"/>
          </a:p>
          <a:p>
            <a:r>
              <a:rPr lang="uk-UA" sz="1200" b="1" u="sng" dirty="0" smtClean="0"/>
              <a:t> Ілюстративне зображення</a:t>
            </a:r>
            <a:endParaRPr lang="ru-RU" sz="1200" b="1" u="sng" dirty="0"/>
          </a:p>
        </p:txBody>
      </p:sp>
    </p:spTree>
    <p:extLst>
      <p:ext uri="{BB962C8B-B14F-4D97-AF65-F5344CB8AC3E}">
        <p14:creationId xmlns:p14="http://schemas.microsoft.com/office/powerpoint/2010/main" val="35784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030196" y="764704"/>
            <a:ext cx="2113804" cy="612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3"/>
            <a:ext cx="9144000" cy="875021"/>
          </a:xfrm>
          <a:prstGeom prst="rect">
            <a:avLst/>
          </a:prstGeom>
        </p:spPr>
      </p:pic>
      <p:graphicFrame>
        <p:nvGraphicFramePr>
          <p:cNvPr id="68" name="Объект 6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0301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5"/>
          <p:cNvSpPr txBox="1">
            <a:spLocks/>
          </p:cNvSpPr>
          <p:nvPr/>
        </p:nvSpPr>
        <p:spPr>
          <a:xfrm>
            <a:off x="6968817" y="64541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118373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 </a:t>
            </a:r>
            <a:endParaRPr lang="uk-UA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5392" y="198072"/>
            <a:ext cx="6347048" cy="578937"/>
          </a:xfrm>
        </p:spPr>
        <p:txBody>
          <a:bodyPr/>
          <a:lstStyle/>
          <a:p>
            <a:pPr algn="l"/>
            <a:r>
              <a:rPr lang="uk-UA" sz="2200" b="1" dirty="0" smtClean="0"/>
              <a:t>СУЧАСНІ ТЕХНОЛОГІЇ НЕСУТЬ ВЕЛИЧЕЗНИЙ ПОТЕНЦІАЛ</a:t>
            </a:r>
            <a:endParaRPr lang="uk-UA" sz="2200" b="1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1914086" cy="63875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81427"/>
            <a:ext cx="1061964" cy="4018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6" y="188640"/>
            <a:ext cx="1709012" cy="508906"/>
          </a:xfrm>
          <a:prstGeom prst="rect">
            <a:avLst/>
          </a:prstGeom>
        </p:spPr>
      </p:pic>
      <p:sp>
        <p:nvSpPr>
          <p:cNvPr id="37" name="Прямоугольник 33"/>
          <p:cNvSpPr/>
          <p:nvPr/>
        </p:nvSpPr>
        <p:spPr>
          <a:xfrm>
            <a:off x="342362" y="1250757"/>
            <a:ext cx="3719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993"/>
            <a:r>
              <a:rPr lang="uk-UA" sz="1400" b="1" dirty="0" smtClean="0">
                <a:solidFill>
                  <a:srgbClr val="000000"/>
                </a:solidFill>
                <a:cs typeface="Arial"/>
              </a:rPr>
              <a:t>МАКСИМАЛЬНА ДОВЖИНА ГОРИЗОНТАЛЬНОГО СТВОЛУ СВЕРДЛОВИНИ</a:t>
            </a:r>
          </a:p>
          <a:p>
            <a:pPr defTabSz="843993"/>
            <a:r>
              <a:rPr lang="uk-UA" sz="1400" dirty="0" smtClean="0">
                <a:solidFill>
                  <a:srgbClr val="000000">
                    <a:lumMod val="50000"/>
                    <a:lumOff val="50000"/>
                  </a:srgbClr>
                </a:solidFill>
                <a:cs typeface="Arial"/>
              </a:rPr>
              <a:t>кілометрів</a:t>
            </a:r>
            <a:endParaRPr lang="uk-UA" sz="1400" baseline="30000" dirty="0">
              <a:solidFill>
                <a:srgbClr val="000000">
                  <a:lumMod val="50000"/>
                  <a:lumOff val="50000"/>
                </a:srgbClr>
              </a:solidFill>
              <a:cs typeface="Arial"/>
            </a:endParaRPr>
          </a:p>
        </p:txBody>
      </p:sp>
      <p:sp>
        <p:nvSpPr>
          <p:cNvPr id="38" name="Прямоугольник 45"/>
          <p:cNvSpPr/>
          <p:nvPr/>
        </p:nvSpPr>
        <p:spPr>
          <a:xfrm>
            <a:off x="336679" y="1342832"/>
            <a:ext cx="45719" cy="555997"/>
          </a:xfrm>
          <a:prstGeom prst="rect">
            <a:avLst/>
          </a:prstGeom>
          <a:solidFill>
            <a:srgbClr val="FEE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2" name="Group 21"/>
          <p:cNvGrpSpPr/>
          <p:nvPr/>
        </p:nvGrpSpPr>
        <p:grpSpPr>
          <a:xfrm>
            <a:off x="467544" y="2060848"/>
            <a:ext cx="3108960" cy="4036339"/>
            <a:chOff x="503581" y="2060848"/>
            <a:chExt cx="3108960" cy="4036339"/>
          </a:xfrm>
        </p:grpSpPr>
        <p:grpSp>
          <p:nvGrpSpPr>
            <p:cNvPr id="13" name="Group 12"/>
            <p:cNvGrpSpPr/>
            <p:nvPr/>
          </p:nvGrpSpPr>
          <p:grpSpPr>
            <a:xfrm>
              <a:off x="503581" y="2060848"/>
              <a:ext cx="3108960" cy="3723824"/>
              <a:chOff x="958984" y="2225456"/>
              <a:chExt cx="3108960" cy="372382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58984" y="2660628"/>
                <a:ext cx="3108960" cy="3288652"/>
                <a:chOff x="2183120" y="1152893"/>
                <a:chExt cx="3108960" cy="4423283"/>
              </a:xfrm>
            </p:grpSpPr>
            <p:sp>
              <p:nvSpPr>
                <p:cNvPr id="27" name="Прямоугольник 46"/>
                <p:cNvSpPr/>
                <p:nvPr/>
              </p:nvSpPr>
              <p:spPr>
                <a:xfrm rot="5400000">
                  <a:off x="3714740" y="3998837"/>
                  <a:ext cx="45719" cy="310896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pic>
              <p:nvPicPr>
                <p:cNvPr id="28" name="Picture 27"/>
                <p:cNvPicPr preferRelativeResize="0">
                  <a:picLocks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688843" y="5041142"/>
                  <a:ext cx="548640" cy="432263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 preferRelativeResize="0">
                  <a:picLocks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688844" y="4492776"/>
                  <a:ext cx="548640" cy="432263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 preferRelativeResize="0">
                  <a:picLocks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688845" y="3944410"/>
                  <a:ext cx="548640" cy="432263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 preferRelativeResize="0">
                  <a:picLocks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688846" y="3396044"/>
                  <a:ext cx="548640" cy="432263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 preferRelativeResize="0">
                  <a:picLocks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688847" y="2847678"/>
                  <a:ext cx="548640" cy="432263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 preferRelativeResize="0">
                  <a:picLocks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688848" y="2302242"/>
                  <a:ext cx="548640" cy="4322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 preferRelativeResize="0">
                  <a:picLocks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688849" y="1760298"/>
                  <a:ext cx="548641" cy="432252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 preferRelativeResize="0">
                  <a:picLocks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688850" y="1211088"/>
                  <a:ext cx="548641" cy="432252"/>
                </a:xfrm>
                <a:prstGeom prst="rect">
                  <a:avLst/>
                </a:prstGeom>
              </p:spPr>
            </p:pic>
            <p:pic>
              <p:nvPicPr>
                <p:cNvPr id="42" name="Picture 27"/>
                <p:cNvPicPr preferRelativeResize="0">
                  <a:picLocks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925131" y="5041142"/>
                  <a:ext cx="548641" cy="432263"/>
                </a:xfrm>
                <a:prstGeom prst="rect">
                  <a:avLst/>
                </a:prstGeom>
              </p:spPr>
            </p:pic>
          </p:grpSp>
          <p:sp>
            <p:nvSpPr>
              <p:cNvPr id="43" name="Oval 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1443406" y="2225456"/>
                <a:ext cx="591242" cy="281088"/>
              </a:xfrm>
              <a:prstGeom prst="ellipse">
                <a:avLst/>
              </a:pr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202" tIns="45101" rIns="90202" bIns="45101" anchor="ctr"/>
              <a:lstStyle/>
              <a:p>
                <a:pPr algn="ctr">
                  <a:defRPr/>
                </a:pPr>
                <a:r>
                  <a:rPr lang="en-US" sz="1569" kern="0" dirty="0" smtClean="0">
                    <a:solidFill>
                      <a:srgbClr val="FFFFFF"/>
                    </a:solidFill>
                    <a:cs typeface="Arial"/>
                  </a:rPr>
                  <a:t>8</a:t>
                </a:r>
                <a:endParaRPr lang="uk-UA" sz="1569" kern="0" dirty="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44" name="Oval 7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2674612" y="5105776"/>
                <a:ext cx="591242" cy="281088"/>
              </a:xfrm>
              <a:prstGeom prst="ellipse">
                <a:avLst/>
              </a:pr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202" tIns="45101" rIns="90202" bIns="45101" anchor="ctr"/>
              <a:lstStyle/>
              <a:p>
                <a:pPr algn="ctr">
                  <a:defRPr/>
                </a:pPr>
                <a:r>
                  <a:rPr lang="en-US" sz="1569" kern="0" dirty="0" smtClean="0">
                    <a:solidFill>
                      <a:srgbClr val="FFFFFF"/>
                    </a:solidFill>
                    <a:cs typeface="Arial"/>
                  </a:rPr>
                  <a:t>1</a:t>
                </a:r>
                <a:endParaRPr lang="uk-UA" sz="1569" kern="0" dirty="0">
                  <a:solidFill>
                    <a:srgbClr val="FFFFFF"/>
                  </a:solidFill>
                  <a:cs typeface="Arial"/>
                </a:endParaRPr>
              </a:p>
            </p:txBody>
          </p:sp>
        </p:grpSp>
        <p:sp>
          <p:nvSpPr>
            <p:cNvPr id="47" name="Прямоугольник 33"/>
            <p:cNvSpPr/>
            <p:nvPr/>
          </p:nvSpPr>
          <p:spPr>
            <a:xfrm>
              <a:off x="871664" y="5779937"/>
              <a:ext cx="7625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43993"/>
              <a:r>
                <a:rPr lang="uk-UA" sz="1400" b="1" dirty="0" smtClean="0">
                  <a:solidFill>
                    <a:srgbClr val="000000"/>
                  </a:solidFill>
                  <a:cs typeface="Arial"/>
                </a:rPr>
                <a:t>США</a:t>
              </a:r>
              <a:endParaRPr lang="uk-UA" sz="1400" baseline="30000" dirty="0">
                <a:solidFill>
                  <a:srgbClr val="000000">
                    <a:lumMod val="50000"/>
                    <a:lumOff val="50000"/>
                  </a:srgbClr>
                </a:solidFill>
                <a:cs typeface="Arial"/>
              </a:endParaRPr>
            </a:p>
          </p:txBody>
        </p:sp>
        <p:sp>
          <p:nvSpPr>
            <p:cNvPr id="49" name="Прямоугольник 33"/>
            <p:cNvSpPr/>
            <p:nvPr/>
          </p:nvSpPr>
          <p:spPr>
            <a:xfrm>
              <a:off x="2097549" y="5779937"/>
              <a:ext cx="834561" cy="317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43993"/>
              <a:r>
                <a:rPr lang="uk-UA" sz="1400" b="1" dirty="0" smtClean="0">
                  <a:solidFill>
                    <a:srgbClr val="000000"/>
                  </a:solidFill>
                  <a:cs typeface="Arial"/>
                </a:rPr>
                <a:t>Україна</a:t>
              </a:r>
              <a:endParaRPr lang="uk-UA" sz="1400" baseline="30000" dirty="0">
                <a:solidFill>
                  <a:srgbClr val="000000">
                    <a:lumMod val="50000"/>
                    <a:lumOff val="50000"/>
                  </a:srgbClr>
                </a:solidFill>
                <a:cs typeface="Arial"/>
              </a:endParaRPr>
            </a:p>
          </p:txBody>
        </p:sp>
      </p:grpSp>
      <p:sp>
        <p:nvSpPr>
          <p:cNvPr id="58" name="Прямоугольник 33"/>
          <p:cNvSpPr/>
          <p:nvPr/>
        </p:nvSpPr>
        <p:spPr>
          <a:xfrm>
            <a:off x="6067008" y="5713511"/>
            <a:ext cx="1097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3993"/>
            <a:r>
              <a:rPr lang="uk-UA" sz="1400" b="1" dirty="0" smtClean="0">
                <a:solidFill>
                  <a:srgbClr val="000000"/>
                </a:solidFill>
                <a:cs typeface="Arial"/>
              </a:rPr>
              <a:t>- </a:t>
            </a:r>
            <a:r>
              <a:rPr lang="uk-UA" sz="1400" b="1" dirty="0">
                <a:solidFill>
                  <a:srgbClr val="000000"/>
                </a:solidFill>
                <a:cs typeface="Arial"/>
              </a:rPr>
              <a:t>щ</a:t>
            </a:r>
            <a:r>
              <a:rPr lang="uk-UA" sz="1400" b="1" dirty="0" smtClean="0">
                <a:solidFill>
                  <a:srgbClr val="000000"/>
                </a:solidFill>
                <a:cs typeface="Arial"/>
              </a:rPr>
              <a:t>орічно -</a:t>
            </a:r>
            <a:endParaRPr lang="uk-UA" sz="1400" baseline="30000" dirty="0">
              <a:solidFill>
                <a:srgbClr val="000000">
                  <a:lumMod val="50000"/>
                  <a:lumOff val="50000"/>
                </a:srgbClr>
              </a:solidFill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08" y="1250757"/>
            <a:ext cx="3324783" cy="3022079"/>
          </a:xfrm>
          <a:prstGeom prst="rect">
            <a:avLst/>
          </a:prstGeom>
        </p:spPr>
      </p:pic>
      <p:sp>
        <p:nvSpPr>
          <p:cNvPr id="52" name="Прямоугольник 33"/>
          <p:cNvSpPr/>
          <p:nvPr/>
        </p:nvSpPr>
        <p:spPr>
          <a:xfrm>
            <a:off x="4894971" y="4476301"/>
            <a:ext cx="3719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993"/>
            <a:r>
              <a:rPr lang="uk-UA" sz="1400" b="1" dirty="0" smtClean="0">
                <a:solidFill>
                  <a:srgbClr val="000000"/>
                </a:solidFill>
                <a:cs typeface="Arial"/>
              </a:rPr>
              <a:t>КІЛЬКІСТЬ ПРОВЕДЕНИХ ГІДРОРОЗРИВІВ ПЛАСТА (ГРП)</a:t>
            </a:r>
          </a:p>
        </p:txBody>
      </p:sp>
      <p:sp>
        <p:nvSpPr>
          <p:cNvPr id="53" name="Прямоугольник 45"/>
          <p:cNvSpPr/>
          <p:nvPr/>
        </p:nvSpPr>
        <p:spPr>
          <a:xfrm>
            <a:off x="4889288" y="4528553"/>
            <a:ext cx="45719" cy="411480"/>
          </a:xfrm>
          <a:prstGeom prst="rect">
            <a:avLst/>
          </a:prstGeom>
          <a:solidFill>
            <a:srgbClr val="FEE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19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80" y="5188048"/>
            <a:ext cx="630936" cy="3291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80" y="5696091"/>
            <a:ext cx="629174" cy="332204"/>
          </a:xfrm>
          <a:prstGeom prst="rect">
            <a:avLst/>
          </a:prstGeom>
        </p:spPr>
      </p:pic>
      <p:sp>
        <p:nvSpPr>
          <p:cNvPr id="56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306189" y="5202857"/>
            <a:ext cx="591242" cy="281088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wrap="none" lIns="90202" tIns="45101" rIns="90202" bIns="45101" anchor="ctr"/>
          <a:lstStyle/>
          <a:p>
            <a:pPr algn="ctr">
              <a:defRPr/>
            </a:pPr>
            <a:r>
              <a:rPr lang="uk-UA" sz="1569" kern="0" dirty="0" smtClean="0">
                <a:solidFill>
                  <a:srgbClr val="FFFFFF"/>
                </a:solidFill>
                <a:cs typeface="Arial"/>
              </a:rPr>
              <a:t>15</a:t>
            </a:r>
            <a:endParaRPr lang="uk-UA" sz="1569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57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293126" y="5740200"/>
            <a:ext cx="640080" cy="281088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wrap="none" lIns="90202" tIns="45101" rIns="90202" bIns="45101" anchor="ctr"/>
          <a:lstStyle/>
          <a:p>
            <a:pPr algn="ctr">
              <a:defRPr/>
            </a:pPr>
            <a:r>
              <a:rPr lang="en-US" sz="1569" kern="0" dirty="0" smtClean="0">
                <a:solidFill>
                  <a:srgbClr val="FFFFFF"/>
                </a:solidFill>
                <a:cs typeface="Arial"/>
              </a:rPr>
              <a:t>20 000</a:t>
            </a:r>
            <a:endParaRPr lang="uk-UA" sz="1569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69" name="Прямоугольник 33"/>
          <p:cNvSpPr/>
          <p:nvPr/>
        </p:nvSpPr>
        <p:spPr>
          <a:xfrm>
            <a:off x="6067008" y="5189512"/>
            <a:ext cx="1188720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3993"/>
            <a:r>
              <a:rPr lang="uk-UA" sz="1400" b="1" dirty="0" smtClean="0">
                <a:solidFill>
                  <a:srgbClr val="000000"/>
                </a:solidFill>
                <a:cs typeface="Arial"/>
              </a:rPr>
              <a:t>- за 5 років -</a:t>
            </a:r>
            <a:endParaRPr lang="uk-UA" sz="1400" baseline="30000" dirty="0">
              <a:solidFill>
                <a:srgbClr val="000000">
                  <a:lumMod val="50000"/>
                  <a:lumOff val="50000"/>
                </a:srgb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/>
          </p:cNvSpPr>
          <p:nvPr/>
        </p:nvSpPr>
        <p:spPr>
          <a:xfrm>
            <a:off x="6926585" y="64408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8</a:t>
            </a:r>
            <a:endParaRPr lang="uk-UA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9144000" cy="14127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229200"/>
            <a:ext cx="959024" cy="97004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924454" y="576954"/>
            <a:ext cx="2113804" cy="663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3"/>
            <a:ext cx="9144000" cy="875021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1914086" cy="6387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81427"/>
            <a:ext cx="1061964" cy="4018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6" y="188640"/>
            <a:ext cx="1709012" cy="5089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94909" y="3105835"/>
            <a:ext cx="515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ЩО МИ ПРОПОНУЄМО?</a:t>
            </a:r>
          </a:p>
        </p:txBody>
      </p:sp>
    </p:spTree>
    <p:extLst>
      <p:ext uri="{BB962C8B-B14F-4D97-AF65-F5344CB8AC3E}">
        <p14:creationId xmlns:p14="http://schemas.microsoft.com/office/powerpoint/2010/main" val="37204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030196" y="764704"/>
            <a:ext cx="2113804" cy="612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3"/>
            <a:ext cx="9144000" cy="8750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91" y="1673470"/>
            <a:ext cx="4987305" cy="415477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3217973" y="2343640"/>
            <a:ext cx="2736304" cy="272747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68" name="Объект 6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0301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5"/>
          <p:cNvSpPr txBox="1">
            <a:spLocks/>
          </p:cNvSpPr>
          <p:nvPr/>
        </p:nvSpPr>
        <p:spPr>
          <a:xfrm>
            <a:off x="6968168" y="64336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</a:t>
            </a:r>
            <a:endParaRPr lang="uk-UA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118373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 </a:t>
            </a:r>
            <a:endParaRPr lang="uk-U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73636" y="3012251"/>
            <a:ext cx="251724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1900" b="1" dirty="0" smtClean="0">
                <a:solidFill>
                  <a:schemeClr val="bg1"/>
                </a:solidFill>
              </a:rPr>
              <a:t> Конкурентне  фіскальне та регуляторне середовище</a:t>
            </a:r>
            <a:br>
              <a:rPr lang="uk-UA" sz="1900" b="1" dirty="0" smtClean="0">
                <a:solidFill>
                  <a:schemeClr val="bg1"/>
                </a:solidFill>
              </a:rPr>
            </a:br>
            <a:endParaRPr lang="uk-UA" sz="1900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49368" y="1736201"/>
            <a:ext cx="155448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uk-UA" sz="1200" b="1" spc="-50" dirty="0" smtClean="0"/>
              <a:t>Мультиплікативний ефект зростання економіки</a:t>
            </a:r>
            <a:endParaRPr lang="uk-UA" sz="1200" b="1" spc="-5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795636" y="1412776"/>
            <a:ext cx="158097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uk-UA" sz="1200" b="1" spc="-50" dirty="0" smtClean="0"/>
              <a:t>Залучення</a:t>
            </a:r>
            <a:br>
              <a:rPr lang="uk-UA" sz="1200" b="1" spc="-50" dirty="0" smtClean="0"/>
            </a:br>
            <a:r>
              <a:rPr lang="uk-UA" sz="1200" b="1" spc="-50" dirty="0" smtClean="0"/>
              <a:t>інвестицій</a:t>
            </a:r>
            <a:endParaRPr lang="uk-UA" sz="1200" b="1" spc="-5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910982" y="1761737"/>
            <a:ext cx="12417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uk-UA" sz="1200" b="1" spc="-50" dirty="0" smtClean="0"/>
              <a:t>Стимулювання</a:t>
            </a:r>
            <a:br>
              <a:rPr lang="uk-UA" sz="1200" b="1" spc="-50" dirty="0" smtClean="0"/>
            </a:br>
            <a:r>
              <a:rPr lang="uk-UA" sz="1200" b="1" spc="-50" dirty="0" smtClean="0"/>
              <a:t>видобутку</a:t>
            </a:r>
            <a:endParaRPr lang="uk-UA" sz="1200" b="1" spc="-5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652124" y="4547410"/>
            <a:ext cx="1371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uk-UA" sz="1200" b="1" spc="-50" dirty="0" smtClean="0"/>
              <a:t>Поява іноземних сервісних компаній</a:t>
            </a:r>
            <a:endParaRPr lang="uk-UA" sz="1200" b="1" spc="-5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7051159" y="3073420"/>
            <a:ext cx="12417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uk-UA" sz="1200" b="1" spc="-50" dirty="0" smtClean="0"/>
              <a:t>Залучення нових</a:t>
            </a:r>
            <a:br>
              <a:rPr lang="uk-UA" sz="1200" b="1" spc="-50" dirty="0" smtClean="0"/>
            </a:br>
            <a:r>
              <a:rPr lang="uk-UA" sz="1200" b="1" spc="-50" dirty="0" smtClean="0"/>
              <a:t>технологій</a:t>
            </a:r>
            <a:endParaRPr lang="uk-UA" sz="1200" b="1" spc="-5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378367" y="5628616"/>
            <a:ext cx="17384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uk-UA" sz="1200" b="1" spc="-50" dirty="0" smtClean="0"/>
              <a:t>Здешевлення</a:t>
            </a:r>
            <a:br>
              <a:rPr lang="uk-UA" sz="1200" b="1" spc="-50" dirty="0" smtClean="0"/>
            </a:br>
            <a:r>
              <a:rPr lang="uk-UA" sz="1200" b="1" spc="-50" dirty="0" smtClean="0"/>
              <a:t>видобутку вуглеводнів</a:t>
            </a:r>
            <a:endParaRPr lang="uk-UA" sz="1200" b="1" spc="-5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840011" y="5320416"/>
            <a:ext cx="106724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uk-UA" sz="1200" b="1" spc="-50" dirty="0" smtClean="0"/>
              <a:t>Застосування</a:t>
            </a:r>
            <a:br>
              <a:rPr lang="uk-UA" sz="1200" b="1" spc="-50" dirty="0" smtClean="0"/>
            </a:br>
            <a:r>
              <a:rPr lang="uk-UA" sz="1200" b="1" spc="-50" dirty="0" smtClean="0"/>
              <a:t>сучасних</a:t>
            </a:r>
            <a:br>
              <a:rPr lang="uk-UA" sz="1200" b="1" spc="-50" dirty="0" smtClean="0"/>
            </a:br>
            <a:r>
              <a:rPr lang="uk-UA" sz="1200" b="1" spc="-50" dirty="0" smtClean="0"/>
              <a:t>технологій</a:t>
            </a:r>
            <a:br>
              <a:rPr lang="uk-UA" sz="1200" b="1" spc="-50" dirty="0" smtClean="0"/>
            </a:br>
            <a:r>
              <a:rPr lang="uk-UA" sz="1200" b="1" spc="-50" dirty="0" smtClean="0"/>
              <a:t>інтенсифікації</a:t>
            </a:r>
            <a:endParaRPr lang="uk-UA" sz="1200" b="1" spc="-5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893235" y="3093254"/>
            <a:ext cx="112869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uk-UA" sz="1200" b="1" spc="-50" dirty="0" smtClean="0"/>
              <a:t>Зменшення необхідних обсягів імпорту</a:t>
            </a:r>
            <a:endParaRPr lang="uk-UA" sz="1200" b="1" spc="-50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1914086" cy="63875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81427"/>
            <a:ext cx="1061964" cy="4018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6" y="188640"/>
            <a:ext cx="1709012" cy="508906"/>
          </a:xfrm>
          <a:prstGeom prst="rect">
            <a:avLst/>
          </a:prstGeom>
        </p:spPr>
      </p:pic>
      <p:sp>
        <p:nvSpPr>
          <p:cNvPr id="27" name="Заголовок 2"/>
          <p:cNvSpPr txBox="1">
            <a:spLocks/>
          </p:cNvSpPr>
          <p:nvPr/>
        </p:nvSpPr>
        <p:spPr>
          <a:xfrm>
            <a:off x="2290582" y="221581"/>
            <a:ext cx="6563072" cy="578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200" b="1" dirty="0"/>
              <a:t>ЗМІНИ ЯК ШАНС ДЛЯ УКРАЇНСЬКОЇ </a:t>
            </a:r>
            <a:r>
              <a:rPr lang="uk-UA" sz="2200" b="1" dirty="0" err="1" smtClean="0"/>
              <a:t>“ІСТОРІЇ</a:t>
            </a:r>
            <a:r>
              <a:rPr lang="uk-UA" sz="2200" b="1" dirty="0" smtClean="0"/>
              <a:t> </a:t>
            </a:r>
            <a:r>
              <a:rPr lang="uk-UA" sz="2200" b="1" dirty="0" err="1" smtClean="0"/>
              <a:t>УСПІХУ”</a:t>
            </a:r>
            <a:endParaRPr lang="uk-UA" sz="2200" b="1" dirty="0"/>
          </a:p>
        </p:txBody>
      </p:sp>
      <p:sp>
        <p:nvSpPr>
          <p:cNvPr id="28" name="Прямоугольник 66"/>
          <p:cNvSpPr/>
          <p:nvPr/>
        </p:nvSpPr>
        <p:spPr>
          <a:xfrm>
            <a:off x="1355075" y="4511395"/>
            <a:ext cx="112869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uk-UA" sz="1200" b="1" spc="-50" dirty="0" smtClean="0"/>
              <a:t>Підвищення</a:t>
            </a:r>
            <a:br>
              <a:rPr lang="uk-UA" sz="1200" b="1" spc="-50" dirty="0" smtClean="0"/>
            </a:br>
            <a:r>
              <a:rPr lang="uk-UA" sz="1200" b="1" spc="-50" dirty="0" smtClean="0"/>
              <a:t>енергетичної безпеки держави</a:t>
            </a:r>
            <a:endParaRPr lang="uk-UA" sz="1200" b="1" spc="-50" dirty="0"/>
          </a:p>
        </p:txBody>
      </p:sp>
    </p:spTree>
    <p:extLst>
      <p:ext uri="{BB962C8B-B14F-4D97-AF65-F5344CB8AC3E}">
        <p14:creationId xmlns:p14="http://schemas.microsoft.com/office/powerpoint/2010/main" val="25098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xjAy8DYkqAz0JPbKucR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xjAy8DYkqAz0JPbKucR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xjAy8DYkqAz0JPbKucR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xjAy8DYkqAz0JPbKuc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xjAy8DYkqAz0JPbKucR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xjAy8DYkqAz0JPbKuc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xjAy8DYkqAz0JPbKuc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xjAy8DYkqAz0JPbKucR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2"/>
          </a:solidFill>
        </a:ln>
        <a:effectLst>
          <a:outerShdw blurRad="76200" dist="50800" dir="5400000" sx="96000" sy="96000" algn="ctr" rotWithShape="0">
            <a:schemeClr val="tx2"/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4687</TotalTime>
  <Words>395</Words>
  <Application>Microsoft Office PowerPoint</Application>
  <PresentationFormat>Экран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think-cell Slide</vt:lpstr>
      <vt:lpstr>Презентация PowerPoint</vt:lpstr>
      <vt:lpstr>ГАЛУЗЬ НА РОЗДОРІЖЖІ -  ЯКИЙ ВИБРАТИ ШЛЯХ</vt:lpstr>
      <vt:lpstr>Презентация PowerPoint</vt:lpstr>
      <vt:lpstr>ТРИ КИТИ ДЛЯ РОЗВИТКУ ГАЗОВИДОБУВНОЇ ГАЛУЗІ</vt:lpstr>
      <vt:lpstr>Презентация PowerPoint</vt:lpstr>
      <vt:lpstr>Презентация PowerPoint</vt:lpstr>
      <vt:lpstr>СУЧАСНІ ТЕХНОЛОГІЇ НЕСУТЬ ВЕЛИЧЕЗНИЙ ПОТЕНЦІАЛ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Добровольное страхование имущества третьих лиц</dc:title>
  <dc:creator>Maria</dc:creator>
  <cp:lastModifiedBy>Liliya</cp:lastModifiedBy>
  <cp:revision>519</cp:revision>
  <cp:lastPrinted>2014-01-21T18:05:29Z</cp:lastPrinted>
  <dcterms:created xsi:type="dcterms:W3CDTF">2014-01-17T09:43:48Z</dcterms:created>
  <dcterms:modified xsi:type="dcterms:W3CDTF">2016-05-30T08:50:31Z</dcterms:modified>
</cp:coreProperties>
</file>